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3"/>
    <p:sldId id="262" r:id="rId4"/>
    <p:sldId id="259" r:id="rId5"/>
    <p:sldId id="294" r:id="rId6"/>
    <p:sldId id="292" r:id="rId8"/>
    <p:sldId id="293" r:id="rId9"/>
    <p:sldId id="289" r:id="rId10"/>
    <p:sldId id="283" r:id="rId11"/>
    <p:sldId id="287" r:id="rId12"/>
    <p:sldId id="288" r:id="rId13"/>
    <p:sldId id="27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86957"/>
  </p:normalViewPr>
  <p:slideViewPr>
    <p:cSldViewPr>
      <p:cViewPr varScale="1">
        <p:scale>
          <a:sx n="66" d="100"/>
          <a:sy n="66" d="100"/>
        </p:scale>
        <p:origin x="13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618A1-C186-F14B-978D-02CDB5E2A2D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5D3A7-8A80-224A-AF9F-4AD7991C2C5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5D3A7-8A80-224A-AF9F-4AD7991C2C5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277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662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098810D-BD7B-934B-858D-E295634F3DDB}" type="slidenum">
              <a:rPr lang="en-US" altLang="zh-CN"/>
            </a:fld>
            <a:endParaRPr lang="en-US" altLang="zh-CN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867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 dirty="0"/>
              <a:t>甲状腺代偿性</a:t>
            </a:r>
            <a:r>
              <a:rPr lang="zh-CN" altLang="en-US" dirty="0" smtClean="0"/>
              <a:t>增生。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8791-6789-44D7-ADA8-B7E8A36625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D7E60-73E8-41A1-956B-E1558C4617B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8.png"/><Relationship Id="rId7" Type="http://schemas.openxmlformats.org/officeDocument/2006/relationships/oleObject" Target="../embeddings/oleObject4.bin"/><Relationship Id="rId6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5.png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45314" y="1844824"/>
            <a:ext cx="7772400" cy="108012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甲状腺激素的作用及调控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71464" y="3068960"/>
            <a:ext cx="9649072" cy="2952328"/>
          </a:xfrm>
          <a:ln>
            <a:solidFill>
              <a:schemeClr val="tx1"/>
            </a:solidFill>
            <a:prstDash val="dash"/>
          </a:ln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所在知识模块</a:t>
            </a: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：必修三</a:t>
            </a:r>
            <a:r>
              <a:rPr lang="en-US" altLang="zh-CN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《</a:t>
            </a: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稳态与环境</a:t>
            </a:r>
            <a:r>
              <a:rPr lang="en-US" altLang="zh-CN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》</a:t>
            </a: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第二章第二节</a:t>
            </a:r>
            <a:endParaRPr lang="en-US" altLang="zh-CN" sz="2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学科：生物</a:t>
            </a:r>
            <a:endParaRPr lang="en-US" altLang="zh-CN" sz="22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</a:t>
            </a: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段</a:t>
            </a: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：高中</a:t>
            </a:r>
            <a:endParaRPr lang="en-US" altLang="zh-CN" sz="2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适用</a:t>
            </a: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年级：高二</a:t>
            </a:r>
            <a:endParaRPr lang="en-US" altLang="zh-CN" sz="2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学校名称</a:t>
            </a: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：南京市金陵中学</a:t>
            </a:r>
            <a:endParaRPr lang="en-US" altLang="zh-CN" sz="2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制作人</a:t>
            </a:r>
            <a:r>
              <a:rPr lang="en-US" altLang="zh-CN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制作团队</a:t>
            </a: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1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张娣</a:t>
            </a:r>
            <a:endParaRPr lang="en-US" altLang="zh-CN" sz="18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制作</a:t>
            </a:r>
            <a:r>
              <a:rPr lang="zh-CN" altLang="en-US" sz="2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日期</a:t>
            </a:r>
            <a:r>
              <a:rPr lang="zh-CN" altLang="en-US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2018/11/15</a:t>
            </a:r>
            <a:endParaRPr lang="zh-CN" altLang="en-US" sz="2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地方性甲状腺肿患者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47422"/>
            <a:ext cx="59880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6960096" y="1196752"/>
            <a:ext cx="58721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ahoma" panose="020B0604030504040204" charset="0"/>
              </a:rPr>
              <a:t>地方性甲状腺肿大</a:t>
            </a:r>
            <a:r>
              <a:rPr lang="zh-CN" altLang="en-US" sz="3200" b="1" dirty="0" smtClean="0">
                <a:latin typeface="Tahoma" panose="020B0604030504040204" charset="0"/>
              </a:rPr>
              <a:t>患者</a:t>
            </a:r>
            <a:endParaRPr lang="en-US" altLang="zh-CN" sz="3200" b="1" dirty="0">
              <a:latin typeface="Tahoma" panose="020B0604030504040204" charset="0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charset="-122"/>
              </a:rPr>
              <a:t>（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charset="-122"/>
              </a:rPr>
              <a:t>大脖子病）</a:t>
            </a:r>
            <a:endParaRPr kumimoji="1" lang="zh-CN" altLang="en-US" sz="3200" b="1" dirty="0">
              <a:solidFill>
                <a:srgbClr val="FF0000"/>
              </a:solidFill>
              <a:latin typeface="Times New Roman" panose="02020603050405020304" charset="0"/>
              <a:ea typeface="华文新魏" panose="02010800040101010101" charset="-122"/>
            </a:endParaRPr>
          </a:p>
        </p:txBody>
      </p:sp>
      <p:sp>
        <p:nvSpPr>
          <p:cNvPr id="15385" name="文本框 31769"/>
          <p:cNvSpPr txBox="1">
            <a:spLocks noChangeArrowheads="1"/>
          </p:cNvSpPr>
          <p:nvPr/>
        </p:nvSpPr>
        <p:spPr bwMode="auto">
          <a:xfrm>
            <a:off x="551384" y="4797153"/>
            <a:ext cx="112332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促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激素除可以促进相关腺体分泌激素外，还能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促进腺体的生长发育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。结合甲状腺激素</a:t>
            </a: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的负反馈调控，想一想大脖子病的病理是什么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？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对象 57345"/>
          <p:cNvGraphicFramePr>
            <a:graphicFrameLocks noChangeAspect="1"/>
          </p:cNvGraphicFramePr>
          <p:nvPr/>
        </p:nvGraphicFramePr>
        <p:xfrm>
          <a:off x="191344" y="3728070"/>
          <a:ext cx="5430316" cy="285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" r:id="rId1" imgW="6858000" imgH="3752850" progId="PBrush">
                  <p:embed/>
                </p:oleObj>
              </mc:Choice>
              <mc:Fallback>
                <p:oleObj name="" r:id="rId1" imgW="6858000" imgH="3752850" progId="PBrush">
                  <p:embed/>
                  <p:pic>
                    <p:nvPicPr>
                      <p:cNvPr id="0" name="图片 164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3728070"/>
                        <a:ext cx="5430316" cy="2855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6" name="矩形 57346"/>
          <p:cNvSpPr>
            <a:spLocks noChangeArrowheads="1"/>
          </p:cNvSpPr>
          <p:nvPr/>
        </p:nvSpPr>
        <p:spPr bwMode="auto">
          <a:xfrm>
            <a:off x="191344" y="188640"/>
            <a:ext cx="499566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ea typeface="黑体" panose="02010609060101010101" charset="-122"/>
              </a:rPr>
              <a:t>例：人体内激素分泌量过多或不足都会对机体有害，体内有一系列机制维持激素在血液中含量的相对稳定。下图表示下丘脑神经分泌细胞、垂体细胞、甲状腺细胞及它们分泌的激素之间的关系。据图回答有关问题：</a:t>
            </a:r>
            <a:endParaRPr lang="zh-CN" altLang="en-US" sz="2800" b="1" dirty="0">
              <a:ea typeface="黑体" panose="02010609060101010101" charset="-122"/>
            </a:endParaRPr>
          </a:p>
        </p:txBody>
      </p:sp>
      <p:sp>
        <p:nvSpPr>
          <p:cNvPr id="4" name="矩形 58370"/>
          <p:cNvSpPr>
            <a:spLocks noChangeArrowheads="1"/>
          </p:cNvSpPr>
          <p:nvPr/>
        </p:nvSpPr>
        <p:spPr bwMode="auto">
          <a:xfrm>
            <a:off x="5879976" y="0"/>
            <a:ext cx="6048672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ea typeface="黑体" panose="02010609060101010101" charset="-122"/>
              </a:rPr>
              <a:t> </a:t>
            </a:r>
            <a:r>
              <a:rPr lang="zh-CN" altLang="en-US" sz="2800" b="1" dirty="0">
                <a:ea typeface="黑体" panose="02010609060101010101" charset="-122"/>
              </a:rPr>
              <a:t>（</a:t>
            </a:r>
            <a:r>
              <a:rPr lang="en-US" altLang="zh-CN" sz="2800" b="1" dirty="0">
                <a:ea typeface="黑体" panose="02010609060101010101" charset="-122"/>
              </a:rPr>
              <a:t>1</a:t>
            </a:r>
            <a:r>
              <a:rPr lang="zh-CN" altLang="en-US" sz="2800" b="1" dirty="0">
                <a:ea typeface="黑体" panose="02010609060101010101" charset="-122"/>
              </a:rPr>
              <a:t>）激素</a:t>
            </a:r>
            <a:r>
              <a:rPr lang="en-US" altLang="zh-CN" sz="2800" b="1" dirty="0">
                <a:ea typeface="黑体" panose="02010609060101010101" charset="-122"/>
              </a:rPr>
              <a:t>A</a:t>
            </a:r>
            <a:r>
              <a:rPr lang="zh-CN" altLang="en-US" sz="2800" b="1" dirty="0">
                <a:ea typeface="黑体" panose="02010609060101010101" charset="-122"/>
              </a:rPr>
              <a:t>是</a:t>
            </a:r>
            <a:r>
              <a:rPr lang="en-US" altLang="zh-CN" sz="2800" b="1" dirty="0">
                <a:ea typeface="黑体" panose="02010609060101010101" charset="-122"/>
              </a:rPr>
              <a:t>_______________________</a:t>
            </a:r>
            <a:r>
              <a:rPr lang="zh-CN" altLang="en-US" sz="2800" b="1" dirty="0">
                <a:ea typeface="黑体" panose="02010609060101010101" charset="-122"/>
              </a:rPr>
              <a:t>。</a:t>
            </a:r>
            <a:endParaRPr lang="zh-CN" altLang="en-US" sz="2800" b="1" dirty="0">
              <a:ea typeface="黑体" panose="02010609060101010101" charset="-122"/>
            </a:endParaRPr>
          </a:p>
          <a:p>
            <a:r>
              <a:rPr lang="zh-CN" altLang="en-US" sz="2800" b="1" dirty="0">
                <a:ea typeface="黑体" panose="02010609060101010101" charset="-122"/>
              </a:rPr>
              <a:t> （</a:t>
            </a:r>
            <a:r>
              <a:rPr lang="en-US" altLang="zh-CN" sz="2800" b="1" dirty="0">
                <a:ea typeface="黑体" panose="02010609060101010101" charset="-122"/>
              </a:rPr>
              <a:t>2</a:t>
            </a:r>
            <a:r>
              <a:rPr lang="zh-CN" altLang="en-US" sz="2800" b="1" dirty="0">
                <a:ea typeface="黑体" panose="02010609060101010101" charset="-122"/>
              </a:rPr>
              <a:t>）当体内缺乏</a:t>
            </a:r>
            <a:r>
              <a:rPr lang="en-US" altLang="zh-CN" sz="2800" b="1" dirty="0">
                <a:ea typeface="黑体" panose="02010609060101010101" charset="-122"/>
              </a:rPr>
              <a:t>__________</a:t>
            </a:r>
            <a:r>
              <a:rPr lang="zh-CN" altLang="en-US" sz="2800" b="1" dirty="0">
                <a:ea typeface="黑体" panose="02010609060101010101" charset="-122"/>
              </a:rPr>
              <a:t>元素时，将导致激素</a:t>
            </a:r>
            <a:r>
              <a:rPr lang="en-US" altLang="zh-CN" sz="2800" b="1" dirty="0">
                <a:ea typeface="黑体" panose="02010609060101010101" charset="-122"/>
              </a:rPr>
              <a:t>C</a:t>
            </a:r>
            <a:r>
              <a:rPr lang="zh-CN" altLang="en-US" sz="2800" b="1" dirty="0">
                <a:ea typeface="黑体" panose="02010609060101010101" charset="-122"/>
              </a:rPr>
              <a:t>的合成受阻，该元素进人甲状腺细胞的运输方式是</a:t>
            </a:r>
            <a:r>
              <a:rPr lang="en-US" altLang="zh-CN" sz="2800" b="1" dirty="0">
                <a:ea typeface="黑体" panose="02010609060101010101" charset="-122"/>
              </a:rPr>
              <a:t>_______________________</a:t>
            </a:r>
            <a:r>
              <a:rPr lang="zh-CN" altLang="en-US" sz="2800" b="1" dirty="0">
                <a:ea typeface="黑体" panose="02010609060101010101" charset="-122"/>
              </a:rPr>
              <a:t>。</a:t>
            </a:r>
            <a:endParaRPr lang="zh-CN" altLang="en-US" sz="2800" b="1" dirty="0">
              <a:ea typeface="黑体" panose="02010609060101010101" charset="-122"/>
            </a:endParaRPr>
          </a:p>
          <a:p>
            <a:r>
              <a:rPr lang="zh-CN" altLang="en-US" sz="2800" b="1" dirty="0">
                <a:ea typeface="黑体" panose="02010609060101010101" charset="-122"/>
              </a:rPr>
              <a:t> （</a:t>
            </a:r>
            <a:r>
              <a:rPr lang="en-US" altLang="zh-CN" sz="2800" b="1" dirty="0">
                <a:ea typeface="黑体" panose="02010609060101010101" charset="-122"/>
              </a:rPr>
              <a:t>3</a:t>
            </a:r>
            <a:r>
              <a:rPr lang="zh-CN" altLang="en-US" sz="2800" b="1" dirty="0">
                <a:ea typeface="黑体" panose="02010609060101010101" charset="-122"/>
              </a:rPr>
              <a:t>）人遭遇危险而情绪紧张时血液中激素</a:t>
            </a:r>
            <a:r>
              <a:rPr lang="en-US" altLang="zh-CN" sz="2800" b="1" dirty="0">
                <a:ea typeface="黑体" panose="02010609060101010101" charset="-122"/>
              </a:rPr>
              <a:t>C</a:t>
            </a:r>
            <a:r>
              <a:rPr lang="zh-CN" altLang="en-US" sz="2800" b="1" dirty="0">
                <a:ea typeface="黑体" panose="02010609060101010101" charset="-122"/>
              </a:rPr>
              <a:t>的含量将会</a:t>
            </a:r>
            <a:r>
              <a:rPr lang="en-US" altLang="zh-CN" sz="2800" b="1" dirty="0">
                <a:ea typeface="黑体" panose="02010609060101010101" charset="-122"/>
              </a:rPr>
              <a:t>___________</a:t>
            </a:r>
            <a:r>
              <a:rPr lang="zh-CN" altLang="en-US" sz="2800" b="1" dirty="0">
                <a:ea typeface="黑体" panose="02010609060101010101" charset="-122"/>
              </a:rPr>
              <a:t>，这是由于激素</a:t>
            </a:r>
            <a:r>
              <a:rPr lang="en-US" altLang="zh-CN" sz="2800" b="1" dirty="0">
                <a:ea typeface="黑体" panose="02010609060101010101" charset="-122"/>
              </a:rPr>
              <a:t>A</a:t>
            </a:r>
            <a:r>
              <a:rPr lang="zh-CN" altLang="en-US" sz="2800" b="1" dirty="0">
                <a:ea typeface="黑体" panose="02010609060101010101" charset="-122"/>
              </a:rPr>
              <a:t>、</a:t>
            </a:r>
            <a:r>
              <a:rPr lang="en-US" altLang="zh-CN" sz="2800" b="1" dirty="0">
                <a:ea typeface="黑体" panose="02010609060101010101" charset="-122"/>
              </a:rPr>
              <a:t>B</a:t>
            </a:r>
            <a:r>
              <a:rPr lang="zh-CN" altLang="en-US" sz="2800" b="1" dirty="0">
                <a:ea typeface="黑体" panose="02010609060101010101" charset="-122"/>
              </a:rPr>
              <a:t>的含量</a:t>
            </a:r>
            <a:r>
              <a:rPr lang="en-US" altLang="zh-CN" sz="2800" b="1" dirty="0">
                <a:ea typeface="黑体" panose="02010609060101010101" charset="-122"/>
              </a:rPr>
              <a:t>_____________</a:t>
            </a:r>
            <a:r>
              <a:rPr lang="zh-CN" altLang="en-US" sz="2800" b="1" dirty="0">
                <a:ea typeface="黑体" panose="02010609060101010101" charset="-122"/>
              </a:rPr>
              <a:t>所致。这种生理过程是由</a:t>
            </a:r>
            <a:r>
              <a:rPr lang="en-US" altLang="zh-CN" sz="2800" b="1" dirty="0">
                <a:ea typeface="黑体" panose="02010609060101010101" charset="-122"/>
              </a:rPr>
              <a:t>_______________________</a:t>
            </a:r>
            <a:r>
              <a:rPr lang="zh-CN" altLang="en-US" sz="2800" b="1" dirty="0">
                <a:ea typeface="黑体" panose="02010609060101010101" charset="-122"/>
              </a:rPr>
              <a:t>共同调节的。</a:t>
            </a:r>
            <a:endParaRPr lang="zh-CN" altLang="en-US" sz="2800" b="1" dirty="0">
              <a:ea typeface="黑体" panose="02010609060101010101" charset="-122"/>
            </a:endParaRPr>
          </a:p>
          <a:p>
            <a:r>
              <a:rPr lang="zh-CN" altLang="en-US" sz="2800" b="1" dirty="0">
                <a:ea typeface="黑体" panose="02010609060101010101" charset="-122"/>
              </a:rPr>
              <a:t> （</a:t>
            </a:r>
            <a:r>
              <a:rPr lang="en-US" altLang="zh-CN" sz="2800" b="1" dirty="0">
                <a:ea typeface="黑体" panose="02010609060101010101" charset="-122"/>
              </a:rPr>
              <a:t>4</a:t>
            </a:r>
            <a:r>
              <a:rPr lang="zh-CN" altLang="en-US" sz="2800" b="1" dirty="0">
                <a:ea typeface="黑体" panose="02010609060101010101" charset="-122"/>
              </a:rPr>
              <a:t>）如果激素</a:t>
            </a:r>
            <a:r>
              <a:rPr lang="en-US" altLang="zh-CN" sz="2800" b="1" dirty="0">
                <a:ea typeface="黑体" panose="02010609060101010101" charset="-122"/>
              </a:rPr>
              <a:t>C</a:t>
            </a:r>
            <a:r>
              <a:rPr lang="zh-CN" altLang="en-US" sz="2800" b="1" dirty="0">
                <a:ea typeface="黑体" panose="02010609060101010101" charset="-122"/>
              </a:rPr>
              <a:t>的合成量过多时，激素</a:t>
            </a:r>
            <a:r>
              <a:rPr lang="en-US" altLang="zh-CN" sz="2800" b="1" dirty="0">
                <a:ea typeface="黑体" panose="02010609060101010101" charset="-122"/>
              </a:rPr>
              <a:t>A</a:t>
            </a:r>
            <a:r>
              <a:rPr lang="zh-CN" altLang="en-US" sz="2800" b="1" dirty="0">
                <a:ea typeface="黑体" panose="02010609060101010101" charset="-122"/>
              </a:rPr>
              <a:t>、</a:t>
            </a:r>
            <a:r>
              <a:rPr lang="en-US" altLang="zh-CN" sz="2800" b="1" dirty="0">
                <a:ea typeface="黑体" panose="02010609060101010101" charset="-122"/>
              </a:rPr>
              <a:t>B</a:t>
            </a:r>
            <a:r>
              <a:rPr lang="zh-CN" altLang="en-US" sz="2800" b="1" dirty="0">
                <a:ea typeface="黑体" panose="02010609060101010101" charset="-122"/>
              </a:rPr>
              <a:t>含量的变化趋势是</a:t>
            </a:r>
            <a:r>
              <a:rPr lang="en-US" altLang="zh-CN" sz="2800" b="1" dirty="0">
                <a:ea typeface="黑体" panose="02010609060101010101" charset="-122"/>
              </a:rPr>
              <a:t>___________</a:t>
            </a:r>
            <a:r>
              <a:rPr lang="zh-CN" altLang="en-US" sz="2800" b="1" dirty="0">
                <a:ea typeface="黑体" panose="02010609060101010101" charset="-122"/>
              </a:rPr>
              <a:t>。这是一种</a:t>
            </a:r>
            <a:r>
              <a:rPr lang="en-US" altLang="zh-CN" sz="2800" b="1" dirty="0">
                <a:ea typeface="黑体" panose="02010609060101010101" charset="-122"/>
              </a:rPr>
              <a:t>__________</a:t>
            </a:r>
            <a:r>
              <a:rPr lang="zh-CN" altLang="en-US" sz="2800" b="1" dirty="0">
                <a:ea typeface="黑体" panose="02010609060101010101" charset="-122"/>
              </a:rPr>
              <a:t>调节机制。</a:t>
            </a:r>
            <a:endParaRPr lang="zh-CN" altLang="en-US" sz="2800" b="1" dirty="0">
              <a:ea typeface="黑体" panose="02010609060101010101" charset="-122"/>
            </a:endParaRPr>
          </a:p>
        </p:txBody>
      </p:sp>
      <p:sp>
        <p:nvSpPr>
          <p:cNvPr id="5" name="矩形 58369"/>
          <p:cNvSpPr>
            <a:spLocks noChangeArrowheads="1"/>
          </p:cNvSpPr>
          <p:nvPr/>
        </p:nvSpPr>
        <p:spPr bwMode="auto">
          <a:xfrm rot="5400000">
            <a:off x="5734705" y="-703262"/>
            <a:ext cx="1046440" cy="882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br>
              <a:rPr lang="en-US" altLang="zh-CN" sz="2800" b="1">
                <a:latin typeface="Times New Roman" panose="02020603050405020304" charset="0"/>
              </a:rPr>
            </a:br>
            <a:endParaRPr lang="en-US" altLang="zh-CN" sz="2800" b="1">
              <a:latin typeface="Times New Roman" panose="0202060305040502030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404668" y="352027"/>
            <a:ext cx="3756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</a:rPr>
              <a:t>促甲状腺激素释放激素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7" name="矩形 58372"/>
          <p:cNvSpPr>
            <a:spLocks noChangeArrowheads="1"/>
          </p:cNvSpPr>
          <p:nvPr/>
        </p:nvSpPr>
        <p:spPr bwMode="auto">
          <a:xfrm rot="5749087">
            <a:off x="2548881" y="1543406"/>
            <a:ext cx="461665" cy="1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083055" y="821656"/>
            <a:ext cx="541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</a:rPr>
              <a:t>碘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851674" y="2060848"/>
            <a:ext cx="4105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主动运输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9378640" y="2924036"/>
            <a:ext cx="1441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增加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773341" y="3728070"/>
            <a:ext cx="2016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增加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314404" y="4253312"/>
            <a:ext cx="4392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神经和体液</a:t>
            </a:r>
            <a:r>
              <a:rPr lang="en-US" altLang="zh-CN" sz="2800" b="1" dirty="0">
                <a:solidFill>
                  <a:srgbClr val="FF0000"/>
                </a:solidFill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</a:rPr>
              <a:t>激素</a:t>
            </a:r>
            <a:r>
              <a:rPr lang="en-US" altLang="zh-CN" sz="2800" b="1" dirty="0">
                <a:solidFill>
                  <a:srgbClr val="FF0000"/>
                </a:solidFill>
              </a:rPr>
              <a:t>)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404668" y="5915932"/>
            <a:ext cx="1871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下降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257925" y="6379898"/>
            <a:ext cx="1728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</a:rPr>
              <a:t>负</a:t>
            </a:r>
            <a:r>
              <a:rPr lang="en-US" altLang="zh-CN" sz="2800" b="1" dirty="0">
                <a:solidFill>
                  <a:srgbClr val="FF0000"/>
                </a:solidFill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</a:rPr>
              <a:t>反馈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6672"/>
            <a:ext cx="11042760" cy="5400600"/>
          </a:xfrm>
        </p:spPr>
      </p:pic>
      <p:sp>
        <p:nvSpPr>
          <p:cNvPr id="4" name="矩形 3"/>
          <p:cNvSpPr/>
          <p:nvPr/>
        </p:nvSpPr>
        <p:spPr>
          <a:xfrm>
            <a:off x="3935730" y="3068955"/>
            <a:ext cx="1728470" cy="8642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360" y="836712"/>
            <a:ext cx="10972800" cy="4525963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甲状腺机能减退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症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简称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甲减，是由甲状腺激素合成或分泌不足所引起的疾病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病人表情呆滞，反应迟钝，动作缓慢；面色苍白或微黄，面容虚肿，体温偏低，畏寒少汗；皮肤干冷、粗厚，呈非凹陷性水肿；智力、理解力、记忆力下降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治疗方法是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甲状腺制剂替代疗法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346451"/>
            <a:ext cx="4140459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/>
          <p:nvPr/>
        </p:nvSpPr>
        <p:spPr>
          <a:xfrm>
            <a:off x="1199456" y="1052736"/>
            <a:ext cx="943304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现代医学认为，甲状腺功能减退的原因，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有甲状腺自身的原因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，分泌的不足或者是外伤手术，甲亢治疗，导致了甲状腺功能的局部分泌不够；另外外部原因就是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垂体，下丘脑功能的异常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，导致了甲状腺功能分泌状态的异常低下。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30723"/>
          <p:cNvSpPr txBox="1"/>
          <p:nvPr/>
        </p:nvSpPr>
        <p:spPr>
          <a:xfrm>
            <a:off x="911424" y="4183064"/>
            <a:ext cx="9604177" cy="25542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"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下丘脑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是机体调节内分泌活动的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中心和枢纽。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       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也是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神经调节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和激素调节相联系的枢纽。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"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垂体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具有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调节、管理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其他某些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内分泌腺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的作用。</a:t>
            </a:r>
            <a:endParaRPr lang="zh-CN" altLang="en-US" sz="28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24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1746" name="图片 15361" descr="垂体腺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6" y="93664"/>
            <a:ext cx="6854825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矩形 33795"/>
          <p:cNvSpPr>
            <a:spLocks noChangeArrowheads="1"/>
          </p:cNvSpPr>
          <p:nvPr/>
        </p:nvSpPr>
        <p:spPr bwMode="auto">
          <a:xfrm>
            <a:off x="5114926" y="641351"/>
            <a:ext cx="1558925" cy="588963"/>
          </a:xfrm>
          <a:prstGeom prst="rect">
            <a:avLst/>
          </a:prstGeom>
          <a:solidFill>
            <a:srgbClr val="00CCFF"/>
          </a:solidFill>
          <a:ln w="9525">
            <a:solidFill>
              <a:srgbClr val="FFFF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下丘脑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674" name="文本框 33796"/>
          <p:cNvSpPr txBox="1">
            <a:spLocks noChangeArrowheads="1"/>
          </p:cNvSpPr>
          <p:nvPr/>
        </p:nvSpPr>
        <p:spPr bwMode="auto">
          <a:xfrm>
            <a:off x="2055813" y="515939"/>
            <a:ext cx="6858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激素分泌的分级调</a:t>
            </a:r>
            <a:endParaRPr lang="zh-CN" altLang="en-US" sz="4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控</a:t>
            </a:r>
            <a:endParaRPr lang="zh-CN" altLang="en-US" sz="4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endParaRPr lang="zh-CN" altLang="en-US" sz="4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798" name="矩形 33797"/>
          <p:cNvSpPr>
            <a:spLocks noChangeArrowheads="1"/>
          </p:cNvSpPr>
          <p:nvPr/>
        </p:nvSpPr>
        <p:spPr bwMode="auto">
          <a:xfrm>
            <a:off x="3609975" y="1825625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促甲状腺激素释放激素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799" name="矩形 33798"/>
          <p:cNvSpPr>
            <a:spLocks noChangeArrowheads="1"/>
          </p:cNvSpPr>
          <p:nvPr/>
        </p:nvSpPr>
        <p:spPr bwMode="auto">
          <a:xfrm>
            <a:off x="5087939" y="2719388"/>
            <a:ext cx="1584325" cy="584200"/>
          </a:xfrm>
          <a:prstGeom prst="rect">
            <a:avLst/>
          </a:prstGeom>
          <a:solidFill>
            <a:srgbClr val="00CCFF"/>
          </a:solidFill>
          <a:ln w="9525">
            <a:solidFill>
              <a:srgbClr val="FFFF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垂体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800" name="矩形 33799"/>
          <p:cNvSpPr>
            <a:spLocks noChangeArrowheads="1"/>
          </p:cNvSpPr>
          <p:nvPr/>
        </p:nvSpPr>
        <p:spPr bwMode="auto">
          <a:xfrm>
            <a:off x="3835400" y="3689350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促甲状腺激素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801" name="矩形 33800"/>
          <p:cNvSpPr>
            <a:spLocks noChangeArrowheads="1"/>
          </p:cNvSpPr>
          <p:nvPr/>
        </p:nvSpPr>
        <p:spPr bwMode="auto">
          <a:xfrm>
            <a:off x="5016500" y="4598988"/>
            <a:ext cx="1657350" cy="588962"/>
          </a:xfrm>
          <a:prstGeom prst="rect">
            <a:avLst/>
          </a:prstGeom>
          <a:solidFill>
            <a:srgbClr val="00CCFF"/>
          </a:solidFill>
          <a:ln w="9525">
            <a:solidFill>
              <a:srgbClr val="FFFF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甲状腺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802" name="矩形 33801"/>
          <p:cNvSpPr>
            <a:spLocks noChangeArrowheads="1"/>
          </p:cNvSpPr>
          <p:nvPr/>
        </p:nvSpPr>
        <p:spPr bwMode="auto">
          <a:xfrm>
            <a:off x="3835400" y="5568950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甲状腺激素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803" name="下箭头 33802"/>
          <p:cNvSpPr>
            <a:spLocks noChangeArrowheads="1"/>
          </p:cNvSpPr>
          <p:nvPr/>
        </p:nvSpPr>
        <p:spPr bwMode="auto">
          <a:xfrm>
            <a:off x="5689600" y="1444625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>
            <a:solidFill>
              <a:schemeClr val="tx2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3804" name="下箭头 33803"/>
          <p:cNvSpPr>
            <a:spLocks noChangeArrowheads="1"/>
          </p:cNvSpPr>
          <p:nvPr/>
        </p:nvSpPr>
        <p:spPr bwMode="auto">
          <a:xfrm>
            <a:off x="5691188" y="233838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>
            <a:solidFill>
              <a:schemeClr val="tx2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3805" name="下箭头 33804"/>
          <p:cNvSpPr>
            <a:spLocks noChangeArrowheads="1"/>
          </p:cNvSpPr>
          <p:nvPr/>
        </p:nvSpPr>
        <p:spPr bwMode="auto">
          <a:xfrm>
            <a:off x="5689600" y="330835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>
            <a:solidFill>
              <a:schemeClr val="tx2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3806" name="下箭头 33805"/>
          <p:cNvSpPr>
            <a:spLocks noChangeArrowheads="1"/>
          </p:cNvSpPr>
          <p:nvPr/>
        </p:nvSpPr>
        <p:spPr bwMode="auto">
          <a:xfrm>
            <a:off x="5691188" y="4213225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>
            <a:solidFill>
              <a:schemeClr val="tx2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3807" name="下箭头 33806"/>
          <p:cNvSpPr>
            <a:spLocks noChangeArrowheads="1"/>
          </p:cNvSpPr>
          <p:nvPr/>
        </p:nvSpPr>
        <p:spPr bwMode="auto">
          <a:xfrm>
            <a:off x="5689600" y="518795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3809" name="文本框 33808"/>
          <p:cNvSpPr txBox="1">
            <a:spLocks noChangeArrowheads="1"/>
          </p:cNvSpPr>
          <p:nvPr/>
        </p:nvSpPr>
        <p:spPr bwMode="auto">
          <a:xfrm>
            <a:off x="5133975" y="2270126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>
                <a:ea typeface="黑体" panose="02010609060101010101" charset="-122"/>
              </a:rPr>
              <a:t>(+)</a:t>
            </a:r>
            <a:endParaRPr lang="en-US" altLang="zh-CN" sz="2800" b="1">
              <a:ea typeface="黑体" panose="02010609060101010101" charset="-122"/>
            </a:endParaRPr>
          </a:p>
        </p:txBody>
      </p:sp>
      <p:sp>
        <p:nvSpPr>
          <p:cNvPr id="33810" name="文本框 33809"/>
          <p:cNvSpPr txBox="1">
            <a:spLocks noChangeArrowheads="1"/>
          </p:cNvSpPr>
          <p:nvPr/>
        </p:nvSpPr>
        <p:spPr bwMode="auto">
          <a:xfrm>
            <a:off x="5133975" y="4075113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>
                <a:ea typeface="黑体" panose="02010609060101010101" charset="-122"/>
              </a:rPr>
              <a:t>(+)</a:t>
            </a:r>
            <a:endParaRPr lang="en-US" altLang="zh-CN" sz="2800" b="1"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ldLvl="0" animBg="1"/>
      <p:bldP spid="28674" grpId="0"/>
      <p:bldP spid="33798" grpId="0"/>
      <p:bldP spid="33799" grpId="0" bldLvl="0" animBg="1"/>
      <p:bldP spid="33800" grpId="0"/>
      <p:bldP spid="33801" grpId="0" bldLvl="0" animBg="1"/>
      <p:bldP spid="33802" grpId="0"/>
      <p:bldP spid="33809" grpId="0"/>
      <p:bldP spid="338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487488" y="425296"/>
          <a:ext cx="4716462" cy="467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" r:id="rId1" imgW="4876800" imgH="4838700" progId="PBrush">
                  <p:embed/>
                </p:oleObj>
              </mc:Choice>
              <mc:Fallback>
                <p:oleObj name="" r:id="rId1" imgW="4876800" imgH="4838700" progId="PBrush">
                  <p:embed/>
                  <p:pic>
                    <p:nvPicPr>
                      <p:cNvPr id="0" name="图片 195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425296"/>
                        <a:ext cx="4716462" cy="467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61988" y="1215871"/>
          <a:ext cx="190500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" r:id="rId3" imgW="1905000" imgH="2143125" progId="PBrush">
                  <p:embed/>
                </p:oleObj>
              </mc:Choice>
              <mc:Fallback>
                <p:oleObj name="" r:id="rId3" imgW="1905000" imgH="2143125" progId="PBrush">
                  <p:embed/>
                  <p:pic>
                    <p:nvPicPr>
                      <p:cNvPr id="0" name="图片 195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1215871"/>
                        <a:ext cx="1905000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495551" y="1800071"/>
          <a:ext cx="8477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" r:id="rId5" imgW="847725" imgH="352425" progId="PBrush">
                  <p:embed/>
                </p:oleObj>
              </mc:Choice>
              <mc:Fallback>
                <p:oleObj name="" r:id="rId5" imgW="847725" imgH="352425" progId="PBrush">
                  <p:embed/>
                  <p:pic>
                    <p:nvPicPr>
                      <p:cNvPr id="0" name="图片 195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1800071"/>
                        <a:ext cx="8477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3143251" y="3592359"/>
          <a:ext cx="11525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" r:id="rId7" imgW="1219200" imgH="866775" progId="PBrush">
                  <p:embed/>
                </p:oleObj>
              </mc:Choice>
              <mc:Fallback>
                <p:oleObj name="" r:id="rId7" imgW="1219200" imgH="866775" progId="PBrush">
                  <p:embed/>
                  <p:pic>
                    <p:nvPicPr>
                      <p:cNvPr id="0" name="图片 195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469"/>
                      <a:stretch>
                        <a:fillRect/>
                      </a:stretch>
                    </p:blipFill>
                    <p:spPr bwMode="auto">
                      <a:xfrm>
                        <a:off x="3143251" y="3592359"/>
                        <a:ext cx="115252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4222751" y="2701770"/>
          <a:ext cx="2162175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4" name="" r:id="rId9" imgW="2162175" imgH="2114550" progId="PBrush">
                  <p:embed/>
                </p:oleObj>
              </mc:Choice>
              <mc:Fallback>
                <p:oleObj name="" r:id="rId9" imgW="2162175" imgH="2114550" progId="PBrush">
                  <p:embed/>
                  <p:pic>
                    <p:nvPicPr>
                      <p:cNvPr id="0" name="图片 19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1" y="2701770"/>
                        <a:ext cx="2162175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组合 50187"/>
          <p:cNvGrpSpPr/>
          <p:nvPr/>
        </p:nvGrpSpPr>
        <p:grpSpPr bwMode="auto">
          <a:xfrm>
            <a:off x="982664" y="614208"/>
            <a:ext cx="1512887" cy="673100"/>
            <a:chOff x="0" y="0"/>
            <a:chExt cx="884" cy="424"/>
          </a:xfrm>
        </p:grpSpPr>
        <p:sp>
          <p:nvSpPr>
            <p:cNvPr id="14" name="直接连接符 50188"/>
            <p:cNvSpPr>
              <a:spLocks noChangeShapeType="1"/>
            </p:cNvSpPr>
            <p:nvPr/>
          </p:nvSpPr>
          <p:spPr bwMode="auto">
            <a:xfrm flipV="1">
              <a:off x="181" y="243"/>
              <a:ext cx="9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文本框 50189"/>
            <p:cNvSpPr txBox="1">
              <a:spLocks noChangeArrowheads="1"/>
            </p:cNvSpPr>
            <p:nvPr/>
          </p:nvSpPr>
          <p:spPr bwMode="auto">
            <a:xfrm>
              <a:off x="0" y="0"/>
              <a:ext cx="8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>
                  <a:latin typeface="Times New Roman" panose="02020603050405020304" charset="0"/>
                </a:rPr>
                <a:t>分泌细胞</a:t>
              </a:r>
              <a:endParaRPr lang="zh-CN" altLang="en-US" sz="2400" b="1">
                <a:latin typeface="Times New Roman" panose="02020603050405020304" charset="0"/>
              </a:endParaRPr>
            </a:p>
          </p:txBody>
        </p:sp>
      </p:grpSp>
      <p:grpSp>
        <p:nvGrpSpPr>
          <p:cNvPr id="16" name="组合 50190"/>
          <p:cNvGrpSpPr/>
          <p:nvPr/>
        </p:nvGrpSpPr>
        <p:grpSpPr bwMode="auto">
          <a:xfrm>
            <a:off x="1884364" y="1261909"/>
            <a:ext cx="1474787" cy="746125"/>
            <a:chOff x="0" y="0"/>
            <a:chExt cx="884" cy="424"/>
          </a:xfrm>
        </p:grpSpPr>
        <p:sp>
          <p:nvSpPr>
            <p:cNvPr id="17" name="直接连接符 50191"/>
            <p:cNvSpPr>
              <a:spLocks noChangeShapeType="1"/>
            </p:cNvSpPr>
            <p:nvPr/>
          </p:nvSpPr>
          <p:spPr bwMode="auto">
            <a:xfrm flipV="1">
              <a:off x="294" y="243"/>
              <a:ext cx="9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文本框 50192"/>
            <p:cNvSpPr txBox="1">
              <a:spLocks noChangeArrowheads="1"/>
            </p:cNvSpPr>
            <p:nvPr/>
          </p:nvSpPr>
          <p:spPr bwMode="auto">
            <a:xfrm>
              <a:off x="0" y="0"/>
              <a:ext cx="88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>
                  <a:latin typeface="Times New Roman" panose="02020603050405020304" charset="0"/>
                </a:rPr>
                <a:t>激素分子</a:t>
              </a:r>
              <a:endParaRPr lang="zh-CN" altLang="en-US" sz="2400" b="1">
                <a:latin typeface="Times New Roman" panose="02020603050405020304" charset="0"/>
              </a:endParaRPr>
            </a:p>
          </p:txBody>
        </p:sp>
      </p:grpSp>
      <p:grpSp>
        <p:nvGrpSpPr>
          <p:cNvPr id="19" name="组合 50193"/>
          <p:cNvGrpSpPr/>
          <p:nvPr/>
        </p:nvGrpSpPr>
        <p:grpSpPr bwMode="auto">
          <a:xfrm>
            <a:off x="4295775" y="1071408"/>
            <a:ext cx="1963738" cy="457200"/>
            <a:chOff x="0" y="0"/>
            <a:chExt cx="1237" cy="288"/>
          </a:xfrm>
        </p:grpSpPr>
        <p:sp>
          <p:nvSpPr>
            <p:cNvPr id="20" name="直接连接符 50194"/>
            <p:cNvSpPr>
              <a:spLocks noChangeShapeType="1"/>
            </p:cNvSpPr>
            <p:nvPr/>
          </p:nvSpPr>
          <p:spPr bwMode="auto">
            <a:xfrm flipV="1">
              <a:off x="0" y="152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文本框 50195"/>
            <p:cNvSpPr txBox="1">
              <a:spLocks noChangeArrowheads="1"/>
            </p:cNvSpPr>
            <p:nvPr/>
          </p:nvSpPr>
          <p:spPr bwMode="auto">
            <a:xfrm>
              <a:off x="296" y="0"/>
              <a:ext cx="9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>
                  <a:latin typeface="Times New Roman" panose="02020603050405020304" charset="0"/>
                </a:rPr>
                <a:t> 毛细血管</a:t>
              </a:r>
              <a:endParaRPr lang="zh-CN" altLang="en-US" sz="2400" b="1">
                <a:latin typeface="Times New Roman" panose="02020603050405020304" charset="0"/>
              </a:endParaRPr>
            </a:p>
          </p:txBody>
        </p:sp>
      </p:grpSp>
      <p:grpSp>
        <p:nvGrpSpPr>
          <p:cNvPr id="22" name="组合 50196"/>
          <p:cNvGrpSpPr/>
          <p:nvPr/>
        </p:nvGrpSpPr>
        <p:grpSpPr bwMode="auto">
          <a:xfrm>
            <a:off x="4908550" y="2127096"/>
            <a:ext cx="1187450" cy="1825625"/>
            <a:chOff x="0" y="0"/>
            <a:chExt cx="748" cy="1150"/>
          </a:xfrm>
        </p:grpSpPr>
        <p:sp>
          <p:nvSpPr>
            <p:cNvPr id="23" name="直接连接符 50197"/>
            <p:cNvSpPr>
              <a:spLocks noChangeShapeType="1"/>
            </p:cNvSpPr>
            <p:nvPr/>
          </p:nvSpPr>
          <p:spPr bwMode="auto">
            <a:xfrm flipV="1">
              <a:off x="45" y="242"/>
              <a:ext cx="227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直接连接符 50198"/>
            <p:cNvSpPr>
              <a:spLocks noChangeShapeType="1"/>
            </p:cNvSpPr>
            <p:nvPr/>
          </p:nvSpPr>
          <p:spPr bwMode="auto">
            <a:xfrm flipH="1" flipV="1">
              <a:off x="272" y="242"/>
              <a:ext cx="272" cy="9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文本框 50199"/>
            <p:cNvSpPr txBox="1">
              <a:spLocks noChangeArrowheads="1"/>
            </p:cNvSpPr>
            <p:nvPr/>
          </p:nvSpPr>
          <p:spPr bwMode="auto">
            <a:xfrm>
              <a:off x="0" y="0"/>
              <a:ext cx="7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>
                  <a:latin typeface="Times New Roman" panose="02020603050405020304" charset="0"/>
                </a:rPr>
                <a:t> 靶细胞</a:t>
              </a:r>
              <a:endParaRPr lang="zh-CN" altLang="en-US" sz="2400" b="1">
                <a:latin typeface="Times New Roman" panose="02020603050405020304" charset="0"/>
              </a:endParaRPr>
            </a:p>
          </p:txBody>
        </p:sp>
      </p:grp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673055" y="384663"/>
            <a:ext cx="5399830" cy="39420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3200" b="1" dirty="0" smtClean="0">
                <a:latin typeface="Times New Roman" panose="02020603050405020304" charset="0"/>
                <a:ea typeface="楷体_GB2312" charset="0"/>
              </a:rPr>
              <a:t>激素与靶细胞的受体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特异性的识别和结合</a:t>
            </a:r>
            <a:r>
              <a:rPr lang="zh-CN" altLang="en-US" sz="3200" b="1" dirty="0" smtClean="0">
                <a:latin typeface="Times New Roman" panose="02020603050405020304" charset="0"/>
                <a:ea typeface="楷体_GB2312" charset="0"/>
              </a:rPr>
              <a:t>，进而调节生命活动。</a:t>
            </a:r>
            <a:endParaRPr lang="en-US" altLang="zh-CN" sz="3200" b="1" dirty="0" smtClean="0">
              <a:latin typeface="Times New Roman" panose="02020603050405020304" charset="0"/>
              <a:ea typeface="楷体_GB2312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3200" b="1" dirty="0" smtClean="0">
                <a:latin typeface="Times New Roman" panose="02020603050405020304" charset="0"/>
                <a:ea typeface="楷体_GB2312" charset="0"/>
              </a:rPr>
              <a:t>特异性取决于其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空间结构的相互匹配</a:t>
            </a:r>
            <a:r>
              <a:rPr lang="zh-CN" altLang="en-US" sz="3200" b="1" dirty="0" smtClean="0">
                <a:latin typeface="Times New Roman" panose="02020603050405020304" charset="0"/>
                <a:ea typeface="楷体_GB2312" charset="0"/>
              </a:rPr>
              <a:t>。</a:t>
            </a:r>
            <a:endParaRPr lang="en-US" altLang="zh-CN" sz="3200" b="1" dirty="0" smtClean="0">
              <a:latin typeface="Times New Roman" panose="02020603050405020304" charset="0"/>
              <a:ea typeface="楷体_GB2312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3200" b="1" dirty="0" smtClean="0">
                <a:latin typeface="Times New Roman" panose="02020603050405020304" charset="0"/>
                <a:ea typeface="楷体_GB2312" charset="0"/>
              </a:rPr>
              <a:t>故激素的作用也体现了细胞膜的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信息传递</a:t>
            </a:r>
            <a:r>
              <a:rPr lang="zh-CN" altLang="en-US" sz="3200" b="1" dirty="0" smtClean="0">
                <a:latin typeface="Times New Roman" panose="02020603050405020304" charset="0"/>
                <a:ea typeface="楷体_GB2312" charset="0"/>
              </a:rPr>
              <a:t>的功能。</a:t>
            </a:r>
            <a:endParaRPr lang="en-US" altLang="zh-CN" sz="3200" b="1" dirty="0" smtClean="0">
              <a:latin typeface="Times New Roman" panose="02020603050405020304" charset="0"/>
              <a:ea typeface="楷体_GB2312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739107" y="5533657"/>
            <a:ext cx="4681538" cy="134344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b="1" smtClean="0">
                <a:latin typeface="Times New Roman" panose="02020603050405020304" charset="0"/>
                <a:ea typeface="楷体_GB2312" charset="0"/>
              </a:rPr>
              <a:t>激素作用的方式</a:t>
            </a:r>
            <a:endParaRPr lang="en-US" altLang="zh-CN" sz="3200" b="1" dirty="0" smtClean="0">
              <a:latin typeface="Times New Roman" panose="02020603050405020304" charset="0"/>
              <a:ea typeface="楷体_GB2312" charset="0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6708774" y="4187692"/>
            <a:ext cx="5399830" cy="201768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Times New Roman" panose="02020603050405020304" charset="0"/>
                <a:ea typeface="楷体_GB2312" charset="0"/>
              </a:rPr>
              <a:t>研究发现，甲状腺激素几乎对全身细胞都起作用</a:t>
            </a:r>
            <a:r>
              <a:rPr lang="zh-CN" altLang="en-US" sz="3200" b="1" dirty="0" smtClean="0">
                <a:latin typeface="Times New Roman" panose="02020603050405020304" charset="0"/>
                <a:ea typeface="楷体_GB2312" charset="0"/>
              </a:rPr>
              <a:t>。</a:t>
            </a:r>
            <a:endParaRPr lang="en-US" altLang="zh-CN" sz="3200" b="1" dirty="0">
              <a:latin typeface="Times New Roman" panose="02020603050405020304" charset="0"/>
              <a:ea typeface="楷体_GB2312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latin typeface="Times New Roman" panose="02020603050405020304" charset="0"/>
                <a:ea typeface="楷体_GB2312" charset="0"/>
              </a:rPr>
              <a:t>也就是说，几乎全身细胞都有甲状腺激素的受体。</a:t>
            </a:r>
            <a:endParaRPr lang="en-US" altLang="zh-CN" sz="3200" b="1" dirty="0" smtClean="0">
              <a:latin typeface="Times New Roman" panose="02020603050405020304" charset="0"/>
              <a:ea typeface="楷体_GB2312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5687583" y="2076597"/>
            <a:ext cx="5377987" cy="98444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1" dirty="0" smtClean="0">
              <a:latin typeface="Times New Roman" panose="02020603050405020304" charset="0"/>
              <a:ea typeface="楷体_GB23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c54564e9258d10991231d97d358ccbf6d814dd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0"/>
            <a:ext cx="50038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384032" y="731738"/>
            <a:ext cx="4681538" cy="98444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b="1" dirty="0" smtClean="0">
                <a:latin typeface="Times New Roman" panose="02020603050405020304" charset="0"/>
                <a:ea typeface="楷体_GB2312" charset="0"/>
              </a:rPr>
              <a:t>化学本质：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氨基酸衍生物</a:t>
            </a:r>
            <a:endParaRPr lang="en-US" altLang="zh-CN" sz="3200" b="1" dirty="0" smtClean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 sz="3200" b="1" dirty="0">
              <a:latin typeface="Times New Roman" panose="02020603050405020304" charset="0"/>
              <a:ea typeface="楷体_GB2312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4" y="2447925"/>
            <a:ext cx="5023232" cy="3915960"/>
          </a:xfrm>
          <a:prstGeom prst="rect">
            <a:avLst/>
          </a:prstGeom>
        </p:spPr>
      </p:pic>
      <p:sp>
        <p:nvSpPr>
          <p:cNvPr id="28" name="文本占位符 17410"/>
          <p:cNvSpPr>
            <a:spLocks noGrp="1"/>
          </p:cNvSpPr>
          <p:nvPr/>
        </p:nvSpPr>
        <p:spPr>
          <a:xfrm>
            <a:off x="5735960" y="2983505"/>
            <a:ext cx="6672064" cy="284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b="1" noProof="1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甲状腺激素作用：</a:t>
            </a:r>
            <a:endParaRPr lang="zh-CN" altLang="en-US" b="1" noProof="1">
              <a:ln w="22225">
                <a:solidFill>
                  <a:schemeClr val="accent2"/>
                </a:solidFill>
                <a:prstDash val="solid"/>
              </a:ln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45720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32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1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、促进动物个体的生长发育</a:t>
            </a:r>
            <a:endParaRPr lang="zh-CN" altLang="en-US" sz="32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45720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32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2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、促进新陈代谢，</a:t>
            </a:r>
            <a:r>
              <a:rPr lang="zh-CN" altLang="en-US" sz="3200" b="1" noProof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加速氧化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分解</a:t>
            </a:r>
            <a:endParaRPr lang="zh-CN" altLang="en-US" sz="32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45720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32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3</a:t>
            </a:r>
            <a:r>
              <a:rPr lang="zh-CN" altLang="en-US" sz="32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、提高神经系统的兴奋性</a:t>
            </a:r>
            <a:endParaRPr lang="zh-CN" altLang="en-US" sz="32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/>
          <p:nvPr/>
        </p:nvGrpSpPr>
        <p:grpSpPr bwMode="auto">
          <a:xfrm>
            <a:off x="3575050" y="1196976"/>
            <a:ext cx="1150938" cy="2771775"/>
            <a:chOff x="1292" y="754"/>
            <a:chExt cx="725" cy="1746"/>
          </a:xfrm>
        </p:grpSpPr>
        <p:sp>
          <p:nvSpPr>
            <p:cNvPr id="25603" name="AutoShape 3"/>
            <p:cNvSpPr>
              <a:spLocks noChangeArrowheads="1"/>
            </p:cNvSpPr>
            <p:nvPr/>
          </p:nvSpPr>
          <p:spPr bwMode="auto">
            <a:xfrm rot="6465751">
              <a:off x="712" y="1561"/>
              <a:ext cx="1746" cy="132"/>
            </a:xfrm>
            <a:prstGeom prst="rightArrow">
              <a:avLst>
                <a:gd name="adj1" fmla="val 25676"/>
                <a:gd name="adj2" fmla="val 254258"/>
              </a:avLst>
            </a:prstGeom>
            <a:noFill/>
            <a:ln w="28575">
              <a:solidFill>
                <a:srgbClr val="FF6600"/>
              </a:solidFill>
              <a:prstDash val="dashDot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1292" y="829"/>
              <a:ext cx="7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3399FF"/>
                  </a:solidFill>
                  <a:latin typeface="华文中宋" panose="02010600040101010101" charset="-122"/>
                  <a:ea typeface="华文中宋" panose="02010600040101010101" charset="-122"/>
                </a:rPr>
                <a:t>（</a:t>
              </a:r>
              <a:r>
                <a:rPr lang="en-US" altLang="zh-CN" sz="2400" b="1">
                  <a:solidFill>
                    <a:srgbClr val="3399FF"/>
                  </a:solidFill>
                  <a:latin typeface="华文中宋" panose="02010600040101010101" charset="-122"/>
                  <a:ea typeface="华文中宋" panose="02010600040101010101" charset="-122"/>
                </a:rPr>
                <a:t>-</a:t>
              </a:r>
              <a:r>
                <a:rPr lang="zh-CN" altLang="en-US" sz="2400" b="1">
                  <a:solidFill>
                    <a:srgbClr val="3399FF"/>
                  </a:solidFill>
                  <a:latin typeface="华文中宋" panose="02010600040101010101" charset="-122"/>
                  <a:ea typeface="华文中宋" panose="02010600040101010101" charset="-122"/>
                </a:rPr>
                <a:t>）</a:t>
              </a:r>
              <a:endParaRPr lang="zh-CN" altLang="en-US" sz="2400" b="1">
                <a:solidFill>
                  <a:srgbClr val="3399FF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grpSp>
        <p:nvGrpSpPr>
          <p:cNvPr id="25605" name="Group 5"/>
          <p:cNvGrpSpPr/>
          <p:nvPr/>
        </p:nvGrpSpPr>
        <p:grpSpPr bwMode="auto">
          <a:xfrm>
            <a:off x="7897814" y="1220789"/>
            <a:ext cx="1150937" cy="2771775"/>
            <a:chOff x="4015" y="769"/>
            <a:chExt cx="725" cy="1746"/>
          </a:xfrm>
        </p:grpSpPr>
        <p:sp>
          <p:nvSpPr>
            <p:cNvPr id="25606" name="AutoShape 6"/>
            <p:cNvSpPr>
              <a:spLocks noChangeArrowheads="1"/>
            </p:cNvSpPr>
            <p:nvPr/>
          </p:nvSpPr>
          <p:spPr bwMode="auto">
            <a:xfrm rot="4284903">
              <a:off x="3432" y="1576"/>
              <a:ext cx="1746" cy="132"/>
            </a:xfrm>
            <a:prstGeom prst="rightArrow">
              <a:avLst>
                <a:gd name="adj1" fmla="val 25676"/>
                <a:gd name="adj2" fmla="val 254258"/>
              </a:avLst>
            </a:prstGeom>
            <a:noFill/>
            <a:ln w="28575">
              <a:solidFill>
                <a:srgbClr val="9900CC"/>
              </a:solidFill>
              <a:prstDash val="dashDot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4015" y="874"/>
              <a:ext cx="7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3399FF"/>
                  </a:solidFill>
                  <a:latin typeface="华文中宋" panose="02010600040101010101" charset="-122"/>
                  <a:ea typeface="华文中宋" panose="02010600040101010101" charset="-122"/>
                </a:rPr>
                <a:t>（</a:t>
              </a:r>
              <a:r>
                <a:rPr lang="en-US" altLang="zh-CN" sz="2400" b="1">
                  <a:solidFill>
                    <a:srgbClr val="3399FF"/>
                  </a:solidFill>
                  <a:latin typeface="华文中宋" panose="02010600040101010101" charset="-122"/>
                  <a:ea typeface="华文中宋" panose="02010600040101010101" charset="-122"/>
                </a:rPr>
                <a:t>+</a:t>
              </a:r>
              <a:r>
                <a:rPr lang="zh-CN" altLang="en-US" sz="2400" b="1">
                  <a:solidFill>
                    <a:srgbClr val="3399FF"/>
                  </a:solidFill>
                  <a:latin typeface="华文中宋" panose="02010600040101010101" charset="-122"/>
                  <a:ea typeface="华文中宋" panose="02010600040101010101" charset="-122"/>
                </a:rPr>
                <a:t>）</a:t>
              </a:r>
              <a:endParaRPr lang="zh-CN" altLang="en-US" sz="2400" b="1">
                <a:solidFill>
                  <a:srgbClr val="3399FF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7535863" y="4005263"/>
            <a:ext cx="2520950" cy="8636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600" b="1">
                <a:solidFill>
                  <a:schemeClr val="tx2"/>
                </a:solidFill>
                <a:ea typeface="华文中宋" panose="02010600040101010101" charset="-122"/>
              </a:rPr>
              <a:t>垂体释放</a:t>
            </a:r>
            <a:r>
              <a:rPr lang="zh-CN" altLang="en-US" sz="2600" b="1">
                <a:solidFill>
                  <a:srgbClr val="FF0000"/>
                </a:solidFill>
                <a:ea typeface="华文中宋" panose="02010600040101010101" charset="-122"/>
              </a:rPr>
              <a:t>较多</a:t>
            </a:r>
            <a:r>
              <a:rPr lang="zh-CN" altLang="en-US" sz="2600" b="1">
                <a:solidFill>
                  <a:schemeClr val="tx2"/>
                </a:solidFill>
                <a:ea typeface="华文中宋" panose="02010600040101010101" charset="-122"/>
              </a:rPr>
              <a:t>的</a:t>
            </a:r>
            <a:endParaRPr lang="zh-CN" altLang="en-US" sz="2600" b="1">
              <a:solidFill>
                <a:schemeClr val="tx2"/>
              </a:solidFill>
              <a:ea typeface="华文中宋" panose="02010600040101010101" charset="-122"/>
            </a:endParaRPr>
          </a:p>
          <a:p>
            <a:pPr algn="ctr"/>
            <a:r>
              <a:rPr lang="zh-CN" altLang="en-US" sz="2600" b="1">
                <a:solidFill>
                  <a:schemeClr val="tx2"/>
                </a:solidFill>
                <a:ea typeface="华文中宋" panose="02010600040101010101" charset="-122"/>
              </a:rPr>
              <a:t>促甲状腺激素</a:t>
            </a:r>
            <a:endParaRPr lang="zh-CN" altLang="en-US" sz="2600" b="1">
              <a:solidFill>
                <a:schemeClr val="tx2"/>
              </a:solidFill>
              <a:ea typeface="华文中宋" panose="02010600040101010101" charset="-122"/>
            </a:endParaRP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4656139" y="2708276"/>
            <a:ext cx="3024187" cy="1439863"/>
          </a:xfrm>
          <a:prstGeom prst="ellipse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楷体_GB2312" charset="0"/>
              </a:rPr>
              <a:t>血液中甲状腺</a:t>
            </a:r>
            <a:endParaRPr lang="zh-CN" altLang="en-US" sz="28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ea typeface="楷体_GB2312" charset="0"/>
            </a:endParaRPr>
          </a:p>
          <a:p>
            <a:pPr algn="ctr"/>
            <a:r>
              <a:rPr lang="zh-C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楷体_GB2312" charset="0"/>
              </a:rPr>
              <a:t>激素的正常水平</a:t>
            </a:r>
            <a:endParaRPr lang="zh-CN" altLang="en-US" sz="28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ea typeface="楷体_GB2312" charset="0"/>
            </a:endParaRP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3216276" y="260351"/>
            <a:ext cx="2303463" cy="100806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600" b="1">
                <a:solidFill>
                  <a:schemeClr val="tx2"/>
                </a:solidFill>
                <a:ea typeface="华文中宋" panose="02010600040101010101" charset="-122"/>
              </a:rPr>
              <a:t>甲状腺激素</a:t>
            </a:r>
            <a:endParaRPr lang="zh-CN" altLang="en-US" sz="2600" b="1">
              <a:solidFill>
                <a:schemeClr val="tx2"/>
              </a:solidFill>
              <a:ea typeface="华文中宋" panose="02010600040101010101" charset="-122"/>
            </a:endParaRPr>
          </a:p>
          <a:p>
            <a:pPr algn="ctr"/>
            <a:r>
              <a:rPr lang="zh-CN" altLang="en-US" sz="2600" b="1">
                <a:solidFill>
                  <a:schemeClr val="tx2"/>
                </a:solidFill>
                <a:ea typeface="华文中宋" panose="02010600040101010101" charset="-122"/>
              </a:rPr>
              <a:t>水平</a:t>
            </a:r>
            <a:r>
              <a:rPr lang="zh-CN" altLang="en-US" sz="2600" b="1">
                <a:solidFill>
                  <a:srgbClr val="0000FF"/>
                </a:solidFill>
                <a:ea typeface="华文中宋" panose="02010600040101010101" charset="-122"/>
              </a:rPr>
              <a:t>升高</a:t>
            </a:r>
            <a:endParaRPr lang="zh-CN" altLang="en-US" sz="2600" b="1">
              <a:solidFill>
                <a:srgbClr val="0000FF"/>
              </a:solidFill>
              <a:ea typeface="华文中宋" panose="02010600040101010101" charset="-122"/>
            </a:endParaRP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1558925" y="1989139"/>
            <a:ext cx="3168650" cy="93503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600" b="1">
                <a:solidFill>
                  <a:schemeClr val="tx2"/>
                </a:solidFill>
                <a:ea typeface="华文中宋" panose="02010600040101010101" charset="-122"/>
              </a:rPr>
              <a:t>下丘脑释放</a:t>
            </a:r>
            <a:r>
              <a:rPr lang="zh-CN" altLang="en-US" sz="2600" b="1">
                <a:solidFill>
                  <a:srgbClr val="0000FF"/>
                </a:solidFill>
                <a:ea typeface="华文中宋" panose="02010600040101010101" charset="-122"/>
              </a:rPr>
              <a:t>较少</a:t>
            </a:r>
            <a:r>
              <a:rPr lang="zh-CN" altLang="en-US" sz="2600" b="1">
                <a:solidFill>
                  <a:schemeClr val="tx2"/>
                </a:solidFill>
                <a:ea typeface="华文中宋" panose="02010600040101010101" charset="-122"/>
              </a:rPr>
              <a:t>的促</a:t>
            </a:r>
            <a:endParaRPr lang="zh-CN" altLang="en-US" sz="2600" b="1">
              <a:solidFill>
                <a:schemeClr val="tx2"/>
              </a:solidFill>
              <a:ea typeface="华文中宋" panose="02010600040101010101" charset="-122"/>
            </a:endParaRPr>
          </a:p>
          <a:p>
            <a:pPr algn="ctr"/>
            <a:r>
              <a:rPr lang="zh-CN" altLang="en-US" sz="2600" b="1">
                <a:solidFill>
                  <a:schemeClr val="tx2"/>
                </a:solidFill>
                <a:ea typeface="华文中宋" panose="02010600040101010101" charset="-122"/>
              </a:rPr>
              <a:t>甲状腺激素释放激素</a:t>
            </a:r>
            <a:endParaRPr lang="zh-CN" altLang="en-US" sz="2600" b="1">
              <a:solidFill>
                <a:schemeClr val="tx2"/>
              </a:solidFill>
              <a:ea typeface="华文中宋" panose="02010600040101010101" charset="-122"/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2136776" y="4005263"/>
            <a:ext cx="2519363" cy="8636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600" b="1">
                <a:solidFill>
                  <a:schemeClr val="tx2"/>
                </a:solidFill>
                <a:ea typeface="华文中宋" panose="02010600040101010101" charset="-122"/>
              </a:rPr>
              <a:t>垂体释放</a:t>
            </a:r>
            <a:r>
              <a:rPr lang="zh-CN" altLang="en-US" sz="2600" b="1">
                <a:solidFill>
                  <a:srgbClr val="0000FF"/>
                </a:solidFill>
                <a:ea typeface="华文中宋" panose="02010600040101010101" charset="-122"/>
              </a:rPr>
              <a:t>较少</a:t>
            </a:r>
            <a:r>
              <a:rPr lang="zh-CN" altLang="en-US" sz="2600" b="1">
                <a:solidFill>
                  <a:schemeClr val="tx2"/>
                </a:solidFill>
                <a:ea typeface="华文中宋" panose="02010600040101010101" charset="-122"/>
              </a:rPr>
              <a:t>的</a:t>
            </a:r>
            <a:endParaRPr lang="zh-CN" altLang="en-US" sz="2600" b="1">
              <a:solidFill>
                <a:schemeClr val="tx2"/>
              </a:solidFill>
              <a:ea typeface="华文中宋" panose="02010600040101010101" charset="-122"/>
            </a:endParaRPr>
          </a:p>
          <a:p>
            <a:pPr algn="ctr"/>
            <a:r>
              <a:rPr lang="zh-CN" altLang="en-US" sz="2600" b="1">
                <a:solidFill>
                  <a:schemeClr val="tx2"/>
                </a:solidFill>
                <a:ea typeface="华文中宋" panose="02010600040101010101" charset="-122"/>
              </a:rPr>
              <a:t>促甲状腺激素</a:t>
            </a:r>
            <a:endParaRPr lang="zh-CN" altLang="en-US" sz="2600" b="1">
              <a:solidFill>
                <a:schemeClr val="tx2"/>
              </a:solidFill>
              <a:ea typeface="华文中宋" panose="02010600040101010101" charset="-122"/>
            </a:endParaRP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3503614" y="5589588"/>
            <a:ext cx="2447925" cy="7921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600" b="1">
                <a:solidFill>
                  <a:schemeClr val="tx2"/>
                </a:solidFill>
                <a:ea typeface="华文中宋" panose="02010600040101010101" charset="-122"/>
              </a:rPr>
              <a:t>甲状腺产生的</a:t>
            </a:r>
            <a:endParaRPr lang="zh-CN" altLang="en-US" sz="2600" b="1">
              <a:solidFill>
                <a:schemeClr val="tx2"/>
              </a:solidFill>
              <a:ea typeface="华文中宋" panose="02010600040101010101" charset="-122"/>
            </a:endParaRPr>
          </a:p>
          <a:p>
            <a:pPr algn="ctr"/>
            <a:r>
              <a:rPr lang="zh-CN" altLang="en-US" sz="2600" b="1">
                <a:solidFill>
                  <a:schemeClr val="tx2"/>
                </a:solidFill>
                <a:ea typeface="华文中宋" panose="02010600040101010101" charset="-122"/>
              </a:rPr>
              <a:t>甲状腺激素</a:t>
            </a:r>
            <a:r>
              <a:rPr lang="zh-CN" altLang="en-US" sz="2600" b="1">
                <a:solidFill>
                  <a:srgbClr val="0000FF"/>
                </a:solidFill>
                <a:ea typeface="华文中宋" panose="02010600040101010101" charset="-122"/>
              </a:rPr>
              <a:t>减少</a:t>
            </a:r>
            <a:endParaRPr lang="zh-CN" altLang="en-US" sz="2600" b="1">
              <a:solidFill>
                <a:srgbClr val="0000FF"/>
              </a:solidFill>
              <a:ea typeface="华文中宋" panose="02010600040101010101" charset="-122"/>
            </a:endParaRPr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6743701" y="260351"/>
            <a:ext cx="2303463" cy="100806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600" b="1">
                <a:solidFill>
                  <a:schemeClr val="tx2"/>
                </a:solidFill>
                <a:ea typeface="华文中宋" panose="02010600040101010101" charset="-122"/>
              </a:rPr>
              <a:t>甲状腺激素</a:t>
            </a:r>
            <a:endParaRPr lang="zh-CN" altLang="en-US" sz="2600" b="1">
              <a:solidFill>
                <a:schemeClr val="tx2"/>
              </a:solidFill>
              <a:ea typeface="华文中宋" panose="02010600040101010101" charset="-122"/>
            </a:endParaRPr>
          </a:p>
          <a:p>
            <a:pPr algn="ctr"/>
            <a:r>
              <a:rPr lang="zh-CN" altLang="en-US" sz="2600" b="1">
                <a:solidFill>
                  <a:schemeClr val="tx2"/>
                </a:solidFill>
                <a:ea typeface="华文中宋" panose="02010600040101010101" charset="-122"/>
              </a:rPr>
              <a:t>水平</a:t>
            </a:r>
            <a:r>
              <a:rPr lang="zh-CN" altLang="en-US" sz="2600" b="1">
                <a:solidFill>
                  <a:srgbClr val="FF0000"/>
                </a:solidFill>
                <a:ea typeface="华文中宋" panose="02010600040101010101" charset="-122"/>
              </a:rPr>
              <a:t>降低</a:t>
            </a:r>
            <a:endParaRPr lang="zh-CN" altLang="en-US" sz="2600" b="1">
              <a:solidFill>
                <a:srgbClr val="FF0000"/>
              </a:solidFill>
              <a:ea typeface="华文中宋" panose="02010600040101010101" charset="-122"/>
            </a:endParaRP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7464425" y="1990725"/>
            <a:ext cx="3168650" cy="935038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600" b="1">
                <a:solidFill>
                  <a:schemeClr val="tx2"/>
                </a:solidFill>
                <a:ea typeface="华文中宋" panose="02010600040101010101" charset="-122"/>
              </a:rPr>
              <a:t>下丘脑释放</a:t>
            </a:r>
            <a:r>
              <a:rPr lang="zh-CN" altLang="en-US" sz="2600" b="1">
                <a:solidFill>
                  <a:srgbClr val="FF0000"/>
                </a:solidFill>
                <a:ea typeface="华文中宋" panose="02010600040101010101" charset="-122"/>
              </a:rPr>
              <a:t>较多</a:t>
            </a:r>
            <a:r>
              <a:rPr lang="zh-CN" altLang="en-US" sz="2600" b="1">
                <a:solidFill>
                  <a:schemeClr val="tx2"/>
                </a:solidFill>
                <a:ea typeface="华文中宋" panose="02010600040101010101" charset="-122"/>
              </a:rPr>
              <a:t>的促</a:t>
            </a:r>
            <a:endParaRPr lang="zh-CN" altLang="en-US" sz="2600" b="1">
              <a:solidFill>
                <a:schemeClr val="tx2"/>
              </a:solidFill>
              <a:ea typeface="华文中宋" panose="02010600040101010101" charset="-122"/>
            </a:endParaRPr>
          </a:p>
          <a:p>
            <a:pPr algn="ctr"/>
            <a:r>
              <a:rPr lang="zh-CN" altLang="en-US" sz="2600" b="1">
                <a:solidFill>
                  <a:schemeClr val="tx2"/>
                </a:solidFill>
                <a:ea typeface="华文中宋" panose="02010600040101010101" charset="-122"/>
              </a:rPr>
              <a:t>甲状腺激素释放激素</a:t>
            </a:r>
            <a:endParaRPr lang="zh-CN" altLang="en-US" sz="2600" b="1">
              <a:solidFill>
                <a:schemeClr val="tx2"/>
              </a:solidFill>
              <a:ea typeface="华文中宋" panose="02010600040101010101" charset="-122"/>
            </a:endParaRP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6311901" y="5589588"/>
            <a:ext cx="2447925" cy="79216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600" b="1">
                <a:solidFill>
                  <a:schemeClr val="tx2"/>
                </a:solidFill>
                <a:ea typeface="华文中宋" panose="02010600040101010101" charset="-122"/>
              </a:rPr>
              <a:t>甲状腺产生的</a:t>
            </a:r>
            <a:endParaRPr lang="zh-CN" altLang="en-US" sz="2600" b="1">
              <a:solidFill>
                <a:schemeClr val="tx2"/>
              </a:solidFill>
              <a:ea typeface="华文中宋" panose="02010600040101010101" charset="-122"/>
            </a:endParaRPr>
          </a:p>
          <a:p>
            <a:pPr algn="ctr"/>
            <a:r>
              <a:rPr lang="zh-CN" altLang="en-US" sz="2600" b="1">
                <a:solidFill>
                  <a:schemeClr val="tx2"/>
                </a:solidFill>
                <a:ea typeface="华文中宋" panose="02010600040101010101" charset="-122"/>
              </a:rPr>
              <a:t>甲状腺激素</a:t>
            </a:r>
            <a:r>
              <a:rPr lang="zh-CN" altLang="en-US" sz="2600" b="1">
                <a:solidFill>
                  <a:srgbClr val="FF0000"/>
                </a:solidFill>
                <a:ea typeface="华文中宋" panose="02010600040101010101" charset="-122"/>
              </a:rPr>
              <a:t>增加</a:t>
            </a:r>
            <a:endParaRPr lang="zh-CN" altLang="en-US" sz="2600" b="1">
              <a:solidFill>
                <a:srgbClr val="FF0000"/>
              </a:solidFill>
              <a:ea typeface="华文中宋" panose="02010600040101010101" charset="-122"/>
            </a:endParaRPr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 rot="-894258">
            <a:off x="9186863" y="557214"/>
            <a:ext cx="862012" cy="1800225"/>
          </a:xfrm>
          <a:custGeom>
            <a:avLst/>
            <a:gdLst>
              <a:gd name="G0" fmla="+- 1153557 0 0"/>
              <a:gd name="G1" fmla="+- -6855657 0 0"/>
              <a:gd name="G2" fmla="+- 1153557 0 -6855657"/>
              <a:gd name="G3" fmla="+- 10800 0 0"/>
              <a:gd name="G4" fmla="+- 0 0 115355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25 0 0"/>
              <a:gd name="G9" fmla="+- 0 0 -6855657"/>
              <a:gd name="G10" fmla="+- 8025 0 2700"/>
              <a:gd name="G11" fmla="cos G10 1153557"/>
              <a:gd name="G12" fmla="sin G10 1153557"/>
              <a:gd name="G13" fmla="cos 13500 1153557"/>
              <a:gd name="G14" fmla="sin 13500 1153557"/>
              <a:gd name="G15" fmla="+- G11 10800 0"/>
              <a:gd name="G16" fmla="+- G12 10800 0"/>
              <a:gd name="G17" fmla="+- G13 10800 0"/>
              <a:gd name="G18" fmla="+- G14 10800 0"/>
              <a:gd name="G19" fmla="*/ 8025 1 2"/>
              <a:gd name="G20" fmla="+- G19 5400 0"/>
              <a:gd name="G21" fmla="cos G20 1153557"/>
              <a:gd name="G22" fmla="sin G20 1153557"/>
              <a:gd name="G23" fmla="+- G21 10800 0"/>
              <a:gd name="G24" fmla="+- G12 G23 G22"/>
              <a:gd name="G25" fmla="+- G22 G23 G11"/>
              <a:gd name="G26" fmla="cos 10800 1153557"/>
              <a:gd name="G27" fmla="sin 10800 1153557"/>
              <a:gd name="G28" fmla="cos 8025 1153557"/>
              <a:gd name="G29" fmla="sin 8025 115355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855657"/>
              <a:gd name="G36" fmla="sin G34 -6855657"/>
              <a:gd name="G37" fmla="+/ -6855657 115355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25 G39"/>
              <a:gd name="G43" fmla="sin 802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633 w 21600"/>
              <a:gd name="T5" fmla="*/ 3365 h 21600"/>
              <a:gd name="T6" fmla="*/ 8425 w 21600"/>
              <a:gd name="T7" fmla="*/ 1691 h 21600"/>
              <a:gd name="T8" fmla="*/ 16620 w 21600"/>
              <a:gd name="T9" fmla="*/ 5275 h 21600"/>
              <a:gd name="T10" fmla="*/ 23667 w 21600"/>
              <a:gd name="T11" fmla="*/ 14882 h 21600"/>
              <a:gd name="T12" fmla="*/ 18536 w 21600"/>
              <a:gd name="T13" fmla="*/ 17543 h 21600"/>
              <a:gd name="T14" fmla="*/ 15875 w 21600"/>
              <a:gd name="T15" fmla="*/ 1241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449" y="13226"/>
                </a:moveTo>
                <a:cubicBezTo>
                  <a:pt x="18698" y="12441"/>
                  <a:pt x="18825" y="11623"/>
                  <a:pt x="18825" y="10800"/>
                </a:cubicBezTo>
                <a:cubicBezTo>
                  <a:pt x="18825" y="6367"/>
                  <a:pt x="15232" y="2775"/>
                  <a:pt x="10800" y="2775"/>
                </a:cubicBezTo>
                <a:cubicBezTo>
                  <a:pt x="10117" y="2774"/>
                  <a:pt x="9436" y="2862"/>
                  <a:pt x="8775" y="3034"/>
                </a:cubicBezTo>
                <a:lnTo>
                  <a:pt x="8076" y="349"/>
                </a:lnTo>
                <a:cubicBezTo>
                  <a:pt x="8965" y="117"/>
                  <a:pt x="9880" y="-1"/>
                  <a:pt x="10800" y="-1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908"/>
                  <a:pt x="21429" y="13009"/>
                  <a:pt x="21094" y="14065"/>
                </a:cubicBezTo>
                <a:lnTo>
                  <a:pt x="23667" y="14882"/>
                </a:lnTo>
                <a:lnTo>
                  <a:pt x="18536" y="17543"/>
                </a:lnTo>
                <a:lnTo>
                  <a:pt x="15875" y="12410"/>
                </a:lnTo>
                <a:lnTo>
                  <a:pt x="18449" y="13226"/>
                </a:lnTo>
                <a:close/>
              </a:path>
            </a:pathLst>
          </a:custGeom>
          <a:noFill/>
          <a:ln w="12700">
            <a:solidFill>
              <a:srgbClr val="9900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 rot="12693441">
            <a:off x="6456363" y="1125539"/>
            <a:ext cx="887412" cy="1944687"/>
          </a:xfrm>
          <a:custGeom>
            <a:avLst/>
            <a:gdLst>
              <a:gd name="G0" fmla="+- 1153557 0 0"/>
              <a:gd name="G1" fmla="+- -3801986 0 0"/>
              <a:gd name="G2" fmla="+- 1153557 0 -3801986"/>
              <a:gd name="G3" fmla="+- 10800 0 0"/>
              <a:gd name="G4" fmla="+- 0 0 115355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25 0 0"/>
              <a:gd name="G9" fmla="+- 0 0 -3801986"/>
              <a:gd name="G10" fmla="+- 8025 0 2700"/>
              <a:gd name="G11" fmla="cos G10 1153557"/>
              <a:gd name="G12" fmla="sin G10 1153557"/>
              <a:gd name="G13" fmla="cos 13500 1153557"/>
              <a:gd name="G14" fmla="sin 13500 1153557"/>
              <a:gd name="G15" fmla="+- G11 10800 0"/>
              <a:gd name="G16" fmla="+- G12 10800 0"/>
              <a:gd name="G17" fmla="+- G13 10800 0"/>
              <a:gd name="G18" fmla="+- G14 10800 0"/>
              <a:gd name="G19" fmla="*/ 8025 1 2"/>
              <a:gd name="G20" fmla="+- G19 5400 0"/>
              <a:gd name="G21" fmla="cos G20 1153557"/>
              <a:gd name="G22" fmla="sin G20 1153557"/>
              <a:gd name="G23" fmla="+- G21 10800 0"/>
              <a:gd name="G24" fmla="+- G12 G23 G22"/>
              <a:gd name="G25" fmla="+- G22 G23 G11"/>
              <a:gd name="G26" fmla="cos 10800 1153557"/>
              <a:gd name="G27" fmla="sin 10800 1153557"/>
              <a:gd name="G28" fmla="cos 8025 1153557"/>
              <a:gd name="G29" fmla="sin 8025 115355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801986"/>
              <a:gd name="G36" fmla="sin G34 -3801986"/>
              <a:gd name="G37" fmla="+/ -3801986 115355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25 G39"/>
              <a:gd name="G43" fmla="sin 802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0935 w 21600"/>
              <a:gd name="T5" fmla="*/ 7069 h 21600"/>
              <a:gd name="T6" fmla="*/ 15786 w 21600"/>
              <a:gd name="T7" fmla="*/ 2816 h 21600"/>
              <a:gd name="T8" fmla="*/ 18331 w 21600"/>
              <a:gd name="T9" fmla="*/ 8028 h 21600"/>
              <a:gd name="T10" fmla="*/ 23667 w 21600"/>
              <a:gd name="T11" fmla="*/ 14882 h 21600"/>
              <a:gd name="T12" fmla="*/ 18536 w 21600"/>
              <a:gd name="T13" fmla="*/ 17543 h 21600"/>
              <a:gd name="T14" fmla="*/ 15875 w 21600"/>
              <a:gd name="T15" fmla="*/ 1241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449" y="13226"/>
                </a:moveTo>
                <a:cubicBezTo>
                  <a:pt x="18698" y="12441"/>
                  <a:pt x="18825" y="11623"/>
                  <a:pt x="18825" y="10800"/>
                </a:cubicBezTo>
                <a:cubicBezTo>
                  <a:pt x="18825" y="8032"/>
                  <a:pt x="17398" y="5459"/>
                  <a:pt x="15050" y="3993"/>
                </a:cubicBezTo>
                <a:lnTo>
                  <a:pt x="16520" y="1639"/>
                </a:lnTo>
                <a:cubicBezTo>
                  <a:pt x="19680" y="3612"/>
                  <a:pt x="21600" y="7074"/>
                  <a:pt x="21600" y="10800"/>
                </a:cubicBezTo>
                <a:cubicBezTo>
                  <a:pt x="21600" y="11908"/>
                  <a:pt x="21429" y="13009"/>
                  <a:pt x="21094" y="14065"/>
                </a:cubicBezTo>
                <a:lnTo>
                  <a:pt x="23667" y="14882"/>
                </a:lnTo>
                <a:lnTo>
                  <a:pt x="18536" y="17543"/>
                </a:lnTo>
                <a:lnTo>
                  <a:pt x="15875" y="12410"/>
                </a:lnTo>
                <a:lnTo>
                  <a:pt x="18449" y="13226"/>
                </a:lnTo>
                <a:close/>
              </a:path>
            </a:pathLst>
          </a:custGeom>
          <a:noFill/>
          <a:ln w="12700">
            <a:solidFill>
              <a:srgbClr val="9900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 rot="1281021">
            <a:off x="9191626" y="2781301"/>
            <a:ext cx="887413" cy="1223963"/>
          </a:xfrm>
          <a:custGeom>
            <a:avLst/>
            <a:gdLst>
              <a:gd name="G0" fmla="+- 1153557 0 0"/>
              <a:gd name="G1" fmla="+- -3801986 0 0"/>
              <a:gd name="G2" fmla="+- 1153557 0 -3801986"/>
              <a:gd name="G3" fmla="+- 10800 0 0"/>
              <a:gd name="G4" fmla="+- 0 0 115355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25 0 0"/>
              <a:gd name="G9" fmla="+- 0 0 -3801986"/>
              <a:gd name="G10" fmla="+- 8025 0 2700"/>
              <a:gd name="G11" fmla="cos G10 1153557"/>
              <a:gd name="G12" fmla="sin G10 1153557"/>
              <a:gd name="G13" fmla="cos 13500 1153557"/>
              <a:gd name="G14" fmla="sin 13500 1153557"/>
              <a:gd name="G15" fmla="+- G11 10800 0"/>
              <a:gd name="G16" fmla="+- G12 10800 0"/>
              <a:gd name="G17" fmla="+- G13 10800 0"/>
              <a:gd name="G18" fmla="+- G14 10800 0"/>
              <a:gd name="G19" fmla="*/ 8025 1 2"/>
              <a:gd name="G20" fmla="+- G19 5400 0"/>
              <a:gd name="G21" fmla="cos G20 1153557"/>
              <a:gd name="G22" fmla="sin G20 1153557"/>
              <a:gd name="G23" fmla="+- G21 10800 0"/>
              <a:gd name="G24" fmla="+- G12 G23 G22"/>
              <a:gd name="G25" fmla="+- G22 G23 G11"/>
              <a:gd name="G26" fmla="cos 10800 1153557"/>
              <a:gd name="G27" fmla="sin 10800 1153557"/>
              <a:gd name="G28" fmla="cos 8025 1153557"/>
              <a:gd name="G29" fmla="sin 8025 115355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801986"/>
              <a:gd name="G36" fmla="sin G34 -3801986"/>
              <a:gd name="G37" fmla="+/ -3801986 115355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25 G39"/>
              <a:gd name="G43" fmla="sin 802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0935 w 21600"/>
              <a:gd name="T5" fmla="*/ 7069 h 21600"/>
              <a:gd name="T6" fmla="*/ 15786 w 21600"/>
              <a:gd name="T7" fmla="*/ 2816 h 21600"/>
              <a:gd name="T8" fmla="*/ 18331 w 21600"/>
              <a:gd name="T9" fmla="*/ 8028 h 21600"/>
              <a:gd name="T10" fmla="*/ 23667 w 21600"/>
              <a:gd name="T11" fmla="*/ 14882 h 21600"/>
              <a:gd name="T12" fmla="*/ 18536 w 21600"/>
              <a:gd name="T13" fmla="*/ 17543 h 21600"/>
              <a:gd name="T14" fmla="*/ 15875 w 21600"/>
              <a:gd name="T15" fmla="*/ 1241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449" y="13226"/>
                </a:moveTo>
                <a:cubicBezTo>
                  <a:pt x="18698" y="12441"/>
                  <a:pt x="18825" y="11623"/>
                  <a:pt x="18825" y="10800"/>
                </a:cubicBezTo>
                <a:cubicBezTo>
                  <a:pt x="18825" y="8032"/>
                  <a:pt x="17398" y="5459"/>
                  <a:pt x="15050" y="3993"/>
                </a:cubicBezTo>
                <a:lnTo>
                  <a:pt x="16520" y="1639"/>
                </a:lnTo>
                <a:cubicBezTo>
                  <a:pt x="19680" y="3612"/>
                  <a:pt x="21600" y="7074"/>
                  <a:pt x="21600" y="10800"/>
                </a:cubicBezTo>
                <a:cubicBezTo>
                  <a:pt x="21600" y="11908"/>
                  <a:pt x="21429" y="13009"/>
                  <a:pt x="21094" y="14065"/>
                </a:cubicBezTo>
                <a:lnTo>
                  <a:pt x="23667" y="14882"/>
                </a:lnTo>
                <a:lnTo>
                  <a:pt x="18536" y="17543"/>
                </a:lnTo>
                <a:lnTo>
                  <a:pt x="15875" y="12410"/>
                </a:lnTo>
                <a:lnTo>
                  <a:pt x="18449" y="13226"/>
                </a:lnTo>
                <a:close/>
              </a:path>
            </a:pathLst>
          </a:custGeom>
          <a:noFill/>
          <a:ln w="12700">
            <a:solidFill>
              <a:srgbClr val="9900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auto">
          <a:xfrm rot="2653770">
            <a:off x="8597901" y="4592638"/>
            <a:ext cx="868363" cy="1377950"/>
          </a:xfrm>
          <a:custGeom>
            <a:avLst/>
            <a:gdLst>
              <a:gd name="G0" fmla="+- 1153557 0 0"/>
              <a:gd name="G1" fmla="+- -3801986 0 0"/>
              <a:gd name="G2" fmla="+- 1153557 0 -3801986"/>
              <a:gd name="G3" fmla="+- 10800 0 0"/>
              <a:gd name="G4" fmla="+- 0 0 115355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25 0 0"/>
              <a:gd name="G9" fmla="+- 0 0 -3801986"/>
              <a:gd name="G10" fmla="+- 8025 0 2700"/>
              <a:gd name="G11" fmla="cos G10 1153557"/>
              <a:gd name="G12" fmla="sin G10 1153557"/>
              <a:gd name="G13" fmla="cos 13500 1153557"/>
              <a:gd name="G14" fmla="sin 13500 1153557"/>
              <a:gd name="G15" fmla="+- G11 10800 0"/>
              <a:gd name="G16" fmla="+- G12 10800 0"/>
              <a:gd name="G17" fmla="+- G13 10800 0"/>
              <a:gd name="G18" fmla="+- G14 10800 0"/>
              <a:gd name="G19" fmla="*/ 8025 1 2"/>
              <a:gd name="G20" fmla="+- G19 5400 0"/>
              <a:gd name="G21" fmla="cos G20 1153557"/>
              <a:gd name="G22" fmla="sin G20 1153557"/>
              <a:gd name="G23" fmla="+- G21 10800 0"/>
              <a:gd name="G24" fmla="+- G12 G23 G22"/>
              <a:gd name="G25" fmla="+- G22 G23 G11"/>
              <a:gd name="G26" fmla="cos 10800 1153557"/>
              <a:gd name="G27" fmla="sin 10800 1153557"/>
              <a:gd name="G28" fmla="cos 8025 1153557"/>
              <a:gd name="G29" fmla="sin 8025 115355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801986"/>
              <a:gd name="G36" fmla="sin G34 -3801986"/>
              <a:gd name="G37" fmla="+/ -3801986 115355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25 G39"/>
              <a:gd name="G43" fmla="sin 802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0935 w 21600"/>
              <a:gd name="T5" fmla="*/ 7069 h 21600"/>
              <a:gd name="T6" fmla="*/ 15786 w 21600"/>
              <a:gd name="T7" fmla="*/ 2816 h 21600"/>
              <a:gd name="T8" fmla="*/ 18331 w 21600"/>
              <a:gd name="T9" fmla="*/ 8028 h 21600"/>
              <a:gd name="T10" fmla="*/ 23667 w 21600"/>
              <a:gd name="T11" fmla="*/ 14882 h 21600"/>
              <a:gd name="T12" fmla="*/ 18536 w 21600"/>
              <a:gd name="T13" fmla="*/ 17543 h 21600"/>
              <a:gd name="T14" fmla="*/ 15875 w 21600"/>
              <a:gd name="T15" fmla="*/ 1241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449" y="13226"/>
                </a:moveTo>
                <a:cubicBezTo>
                  <a:pt x="18698" y="12441"/>
                  <a:pt x="18825" y="11623"/>
                  <a:pt x="18825" y="10800"/>
                </a:cubicBezTo>
                <a:cubicBezTo>
                  <a:pt x="18825" y="8032"/>
                  <a:pt x="17398" y="5459"/>
                  <a:pt x="15050" y="3993"/>
                </a:cubicBezTo>
                <a:lnTo>
                  <a:pt x="16520" y="1639"/>
                </a:lnTo>
                <a:cubicBezTo>
                  <a:pt x="19680" y="3612"/>
                  <a:pt x="21600" y="7074"/>
                  <a:pt x="21600" y="10800"/>
                </a:cubicBezTo>
                <a:cubicBezTo>
                  <a:pt x="21600" y="11908"/>
                  <a:pt x="21429" y="13009"/>
                  <a:pt x="21094" y="14065"/>
                </a:cubicBezTo>
                <a:lnTo>
                  <a:pt x="23667" y="14882"/>
                </a:lnTo>
                <a:lnTo>
                  <a:pt x="18536" y="17543"/>
                </a:lnTo>
                <a:lnTo>
                  <a:pt x="15875" y="12410"/>
                </a:lnTo>
                <a:lnTo>
                  <a:pt x="18449" y="13226"/>
                </a:lnTo>
                <a:close/>
              </a:path>
            </a:pathLst>
          </a:custGeom>
          <a:noFill/>
          <a:ln w="12700">
            <a:solidFill>
              <a:srgbClr val="9900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 rot="9286784">
            <a:off x="6473826" y="3984626"/>
            <a:ext cx="887413" cy="1655763"/>
          </a:xfrm>
          <a:custGeom>
            <a:avLst/>
            <a:gdLst>
              <a:gd name="G0" fmla="+- 2078018 0 0"/>
              <a:gd name="G1" fmla="+- -3549326 0 0"/>
              <a:gd name="G2" fmla="+- 2078018 0 -3549326"/>
              <a:gd name="G3" fmla="+- 10800 0 0"/>
              <a:gd name="G4" fmla="+- 0 0 207801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85 0 0"/>
              <a:gd name="G9" fmla="+- 0 0 -3549326"/>
              <a:gd name="G10" fmla="+- 8885 0 2700"/>
              <a:gd name="G11" fmla="cos G10 2078018"/>
              <a:gd name="G12" fmla="sin G10 2078018"/>
              <a:gd name="G13" fmla="cos 13500 2078018"/>
              <a:gd name="G14" fmla="sin 13500 2078018"/>
              <a:gd name="G15" fmla="+- G11 10800 0"/>
              <a:gd name="G16" fmla="+- G12 10800 0"/>
              <a:gd name="G17" fmla="+- G13 10800 0"/>
              <a:gd name="G18" fmla="+- G14 10800 0"/>
              <a:gd name="G19" fmla="*/ 8885 1 2"/>
              <a:gd name="G20" fmla="+- G19 5400 0"/>
              <a:gd name="G21" fmla="cos G20 2078018"/>
              <a:gd name="G22" fmla="sin G20 2078018"/>
              <a:gd name="G23" fmla="+- G21 10800 0"/>
              <a:gd name="G24" fmla="+- G12 G23 G22"/>
              <a:gd name="G25" fmla="+- G22 G23 G11"/>
              <a:gd name="G26" fmla="cos 10800 2078018"/>
              <a:gd name="G27" fmla="sin 10800 2078018"/>
              <a:gd name="G28" fmla="cos 8885 2078018"/>
              <a:gd name="G29" fmla="sin 8885 207801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549326"/>
              <a:gd name="G36" fmla="sin G34 -3549326"/>
              <a:gd name="G37" fmla="+/ -3549326 207801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85 G39"/>
              <a:gd name="G43" fmla="sin 888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393 w 21600"/>
              <a:gd name="T5" fmla="*/ 8697 h 21600"/>
              <a:gd name="T6" fmla="*/ 16563 w 21600"/>
              <a:gd name="T7" fmla="*/ 2820 h 21600"/>
              <a:gd name="T8" fmla="*/ 19515 w 21600"/>
              <a:gd name="T9" fmla="*/ 9070 h 21600"/>
              <a:gd name="T10" fmla="*/ 22284 w 21600"/>
              <a:gd name="T11" fmla="*/ 17895 h 21600"/>
              <a:gd name="T12" fmla="*/ 17250 w 21600"/>
              <a:gd name="T13" fmla="*/ 19085 h 21600"/>
              <a:gd name="T14" fmla="*/ 16061 w 21600"/>
              <a:gd name="T15" fmla="*/ 1405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358" y="15469"/>
                </a:moveTo>
                <a:cubicBezTo>
                  <a:pt x="19225" y="14066"/>
                  <a:pt x="19685" y="12449"/>
                  <a:pt x="19685" y="10800"/>
                </a:cubicBezTo>
                <a:cubicBezTo>
                  <a:pt x="19685" y="7947"/>
                  <a:pt x="18315" y="5267"/>
                  <a:pt x="16002" y="3597"/>
                </a:cubicBezTo>
                <a:lnTo>
                  <a:pt x="17123" y="2045"/>
                </a:lnTo>
                <a:cubicBezTo>
                  <a:pt x="19934" y="4075"/>
                  <a:pt x="21600" y="7332"/>
                  <a:pt x="21600" y="10800"/>
                </a:cubicBezTo>
                <a:cubicBezTo>
                  <a:pt x="21600" y="12805"/>
                  <a:pt x="21041" y="14770"/>
                  <a:pt x="19987" y="16476"/>
                </a:cubicBezTo>
                <a:lnTo>
                  <a:pt x="22284" y="17895"/>
                </a:lnTo>
                <a:lnTo>
                  <a:pt x="17250" y="19085"/>
                </a:lnTo>
                <a:lnTo>
                  <a:pt x="16061" y="14050"/>
                </a:lnTo>
                <a:lnTo>
                  <a:pt x="18358" y="15469"/>
                </a:lnTo>
                <a:close/>
              </a:path>
            </a:pathLst>
          </a:custGeom>
          <a:noFill/>
          <a:ln w="12700">
            <a:solidFill>
              <a:srgbClr val="9900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 rot="8753068" flipH="1">
            <a:off x="5073651" y="1152525"/>
            <a:ext cx="847725" cy="1944688"/>
          </a:xfrm>
          <a:custGeom>
            <a:avLst/>
            <a:gdLst>
              <a:gd name="G0" fmla="+- 1153557 0 0"/>
              <a:gd name="G1" fmla="+- -3801986 0 0"/>
              <a:gd name="G2" fmla="+- 1153557 0 -3801986"/>
              <a:gd name="G3" fmla="+- 10800 0 0"/>
              <a:gd name="G4" fmla="+- 0 0 115355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25 0 0"/>
              <a:gd name="G9" fmla="+- 0 0 -3801986"/>
              <a:gd name="G10" fmla="+- 8025 0 2700"/>
              <a:gd name="G11" fmla="cos G10 1153557"/>
              <a:gd name="G12" fmla="sin G10 1153557"/>
              <a:gd name="G13" fmla="cos 13500 1153557"/>
              <a:gd name="G14" fmla="sin 13500 1153557"/>
              <a:gd name="G15" fmla="+- G11 10800 0"/>
              <a:gd name="G16" fmla="+- G12 10800 0"/>
              <a:gd name="G17" fmla="+- G13 10800 0"/>
              <a:gd name="G18" fmla="+- G14 10800 0"/>
              <a:gd name="G19" fmla="*/ 8025 1 2"/>
              <a:gd name="G20" fmla="+- G19 5400 0"/>
              <a:gd name="G21" fmla="cos G20 1153557"/>
              <a:gd name="G22" fmla="sin G20 1153557"/>
              <a:gd name="G23" fmla="+- G21 10800 0"/>
              <a:gd name="G24" fmla="+- G12 G23 G22"/>
              <a:gd name="G25" fmla="+- G22 G23 G11"/>
              <a:gd name="G26" fmla="cos 10800 1153557"/>
              <a:gd name="G27" fmla="sin 10800 1153557"/>
              <a:gd name="G28" fmla="cos 8025 1153557"/>
              <a:gd name="G29" fmla="sin 8025 115355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801986"/>
              <a:gd name="G36" fmla="sin G34 -3801986"/>
              <a:gd name="G37" fmla="+/ -3801986 115355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25 G39"/>
              <a:gd name="G43" fmla="sin 802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0935 w 21600"/>
              <a:gd name="T5" fmla="*/ 7069 h 21600"/>
              <a:gd name="T6" fmla="*/ 15786 w 21600"/>
              <a:gd name="T7" fmla="*/ 2816 h 21600"/>
              <a:gd name="T8" fmla="*/ 18331 w 21600"/>
              <a:gd name="T9" fmla="*/ 8028 h 21600"/>
              <a:gd name="T10" fmla="*/ 23667 w 21600"/>
              <a:gd name="T11" fmla="*/ 14882 h 21600"/>
              <a:gd name="T12" fmla="*/ 18536 w 21600"/>
              <a:gd name="T13" fmla="*/ 17543 h 21600"/>
              <a:gd name="T14" fmla="*/ 15875 w 21600"/>
              <a:gd name="T15" fmla="*/ 1241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449" y="13226"/>
                </a:moveTo>
                <a:cubicBezTo>
                  <a:pt x="18698" y="12441"/>
                  <a:pt x="18825" y="11623"/>
                  <a:pt x="18825" y="10800"/>
                </a:cubicBezTo>
                <a:cubicBezTo>
                  <a:pt x="18825" y="8032"/>
                  <a:pt x="17398" y="5459"/>
                  <a:pt x="15050" y="3993"/>
                </a:cubicBezTo>
                <a:lnTo>
                  <a:pt x="16520" y="1639"/>
                </a:lnTo>
                <a:cubicBezTo>
                  <a:pt x="19680" y="3612"/>
                  <a:pt x="21600" y="7074"/>
                  <a:pt x="21600" y="10800"/>
                </a:cubicBezTo>
                <a:cubicBezTo>
                  <a:pt x="21600" y="11908"/>
                  <a:pt x="21429" y="13009"/>
                  <a:pt x="21094" y="14065"/>
                </a:cubicBezTo>
                <a:lnTo>
                  <a:pt x="23667" y="14882"/>
                </a:lnTo>
                <a:lnTo>
                  <a:pt x="18536" y="17543"/>
                </a:lnTo>
                <a:lnTo>
                  <a:pt x="15875" y="12410"/>
                </a:lnTo>
                <a:lnTo>
                  <a:pt x="18449" y="13226"/>
                </a:lnTo>
                <a:close/>
              </a:path>
            </a:pathLst>
          </a:custGeom>
          <a:noFill/>
          <a:ln w="12700">
            <a:solidFill>
              <a:srgbClr val="FF66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auto">
          <a:xfrm rot="20175417" flipH="1">
            <a:off x="2151064" y="2778125"/>
            <a:ext cx="866775" cy="1295400"/>
          </a:xfrm>
          <a:custGeom>
            <a:avLst/>
            <a:gdLst>
              <a:gd name="G0" fmla="+- 1153557 0 0"/>
              <a:gd name="G1" fmla="+- -3801986 0 0"/>
              <a:gd name="G2" fmla="+- 1153557 0 -3801986"/>
              <a:gd name="G3" fmla="+- 10800 0 0"/>
              <a:gd name="G4" fmla="+- 0 0 115355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25 0 0"/>
              <a:gd name="G9" fmla="+- 0 0 -3801986"/>
              <a:gd name="G10" fmla="+- 8025 0 2700"/>
              <a:gd name="G11" fmla="cos G10 1153557"/>
              <a:gd name="G12" fmla="sin G10 1153557"/>
              <a:gd name="G13" fmla="cos 13500 1153557"/>
              <a:gd name="G14" fmla="sin 13500 1153557"/>
              <a:gd name="G15" fmla="+- G11 10800 0"/>
              <a:gd name="G16" fmla="+- G12 10800 0"/>
              <a:gd name="G17" fmla="+- G13 10800 0"/>
              <a:gd name="G18" fmla="+- G14 10800 0"/>
              <a:gd name="G19" fmla="*/ 8025 1 2"/>
              <a:gd name="G20" fmla="+- G19 5400 0"/>
              <a:gd name="G21" fmla="cos G20 1153557"/>
              <a:gd name="G22" fmla="sin G20 1153557"/>
              <a:gd name="G23" fmla="+- G21 10800 0"/>
              <a:gd name="G24" fmla="+- G12 G23 G22"/>
              <a:gd name="G25" fmla="+- G22 G23 G11"/>
              <a:gd name="G26" fmla="cos 10800 1153557"/>
              <a:gd name="G27" fmla="sin 10800 1153557"/>
              <a:gd name="G28" fmla="cos 8025 1153557"/>
              <a:gd name="G29" fmla="sin 8025 115355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801986"/>
              <a:gd name="G36" fmla="sin G34 -3801986"/>
              <a:gd name="G37" fmla="+/ -3801986 115355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25 G39"/>
              <a:gd name="G43" fmla="sin 802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0935 w 21600"/>
              <a:gd name="T5" fmla="*/ 7069 h 21600"/>
              <a:gd name="T6" fmla="*/ 15786 w 21600"/>
              <a:gd name="T7" fmla="*/ 2816 h 21600"/>
              <a:gd name="T8" fmla="*/ 18331 w 21600"/>
              <a:gd name="T9" fmla="*/ 8028 h 21600"/>
              <a:gd name="T10" fmla="*/ 23667 w 21600"/>
              <a:gd name="T11" fmla="*/ 14882 h 21600"/>
              <a:gd name="T12" fmla="*/ 18536 w 21600"/>
              <a:gd name="T13" fmla="*/ 17543 h 21600"/>
              <a:gd name="T14" fmla="*/ 15875 w 21600"/>
              <a:gd name="T15" fmla="*/ 1241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449" y="13226"/>
                </a:moveTo>
                <a:cubicBezTo>
                  <a:pt x="18698" y="12441"/>
                  <a:pt x="18825" y="11623"/>
                  <a:pt x="18825" y="10800"/>
                </a:cubicBezTo>
                <a:cubicBezTo>
                  <a:pt x="18825" y="8032"/>
                  <a:pt x="17398" y="5459"/>
                  <a:pt x="15050" y="3993"/>
                </a:cubicBezTo>
                <a:lnTo>
                  <a:pt x="16520" y="1639"/>
                </a:lnTo>
                <a:cubicBezTo>
                  <a:pt x="19680" y="3612"/>
                  <a:pt x="21600" y="7074"/>
                  <a:pt x="21600" y="10800"/>
                </a:cubicBezTo>
                <a:cubicBezTo>
                  <a:pt x="21600" y="11908"/>
                  <a:pt x="21429" y="13009"/>
                  <a:pt x="21094" y="14065"/>
                </a:cubicBezTo>
                <a:lnTo>
                  <a:pt x="23667" y="14882"/>
                </a:lnTo>
                <a:lnTo>
                  <a:pt x="18536" y="17543"/>
                </a:lnTo>
                <a:lnTo>
                  <a:pt x="15875" y="12410"/>
                </a:lnTo>
                <a:lnTo>
                  <a:pt x="18449" y="13226"/>
                </a:lnTo>
                <a:close/>
              </a:path>
            </a:pathLst>
          </a:custGeom>
          <a:noFill/>
          <a:ln w="12700">
            <a:solidFill>
              <a:srgbClr val="FF66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auto">
          <a:xfrm rot="12413584" flipH="1">
            <a:off x="4945063" y="3929063"/>
            <a:ext cx="863600" cy="1727200"/>
          </a:xfrm>
          <a:custGeom>
            <a:avLst/>
            <a:gdLst>
              <a:gd name="G0" fmla="+- 2078018 0 0"/>
              <a:gd name="G1" fmla="+- -3549326 0 0"/>
              <a:gd name="G2" fmla="+- 2078018 0 -3549326"/>
              <a:gd name="G3" fmla="+- 10800 0 0"/>
              <a:gd name="G4" fmla="+- 0 0 207801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885 0 0"/>
              <a:gd name="G9" fmla="+- 0 0 -3549326"/>
              <a:gd name="G10" fmla="+- 8885 0 2700"/>
              <a:gd name="G11" fmla="cos G10 2078018"/>
              <a:gd name="G12" fmla="sin G10 2078018"/>
              <a:gd name="G13" fmla="cos 13500 2078018"/>
              <a:gd name="G14" fmla="sin 13500 2078018"/>
              <a:gd name="G15" fmla="+- G11 10800 0"/>
              <a:gd name="G16" fmla="+- G12 10800 0"/>
              <a:gd name="G17" fmla="+- G13 10800 0"/>
              <a:gd name="G18" fmla="+- G14 10800 0"/>
              <a:gd name="G19" fmla="*/ 8885 1 2"/>
              <a:gd name="G20" fmla="+- G19 5400 0"/>
              <a:gd name="G21" fmla="cos G20 2078018"/>
              <a:gd name="G22" fmla="sin G20 2078018"/>
              <a:gd name="G23" fmla="+- G21 10800 0"/>
              <a:gd name="G24" fmla="+- G12 G23 G22"/>
              <a:gd name="G25" fmla="+- G22 G23 G11"/>
              <a:gd name="G26" fmla="cos 10800 2078018"/>
              <a:gd name="G27" fmla="sin 10800 2078018"/>
              <a:gd name="G28" fmla="cos 8885 2078018"/>
              <a:gd name="G29" fmla="sin 8885 207801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549326"/>
              <a:gd name="G36" fmla="sin G34 -3549326"/>
              <a:gd name="G37" fmla="+/ -3549326 207801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885 G39"/>
              <a:gd name="G43" fmla="sin 888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393 w 21600"/>
              <a:gd name="T5" fmla="*/ 8697 h 21600"/>
              <a:gd name="T6" fmla="*/ 16563 w 21600"/>
              <a:gd name="T7" fmla="*/ 2820 h 21600"/>
              <a:gd name="T8" fmla="*/ 19515 w 21600"/>
              <a:gd name="T9" fmla="*/ 9070 h 21600"/>
              <a:gd name="T10" fmla="*/ 22284 w 21600"/>
              <a:gd name="T11" fmla="*/ 17895 h 21600"/>
              <a:gd name="T12" fmla="*/ 17250 w 21600"/>
              <a:gd name="T13" fmla="*/ 19085 h 21600"/>
              <a:gd name="T14" fmla="*/ 16061 w 21600"/>
              <a:gd name="T15" fmla="*/ 1405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358" y="15469"/>
                </a:moveTo>
                <a:cubicBezTo>
                  <a:pt x="19225" y="14066"/>
                  <a:pt x="19685" y="12449"/>
                  <a:pt x="19685" y="10800"/>
                </a:cubicBezTo>
                <a:cubicBezTo>
                  <a:pt x="19685" y="7947"/>
                  <a:pt x="18315" y="5267"/>
                  <a:pt x="16002" y="3597"/>
                </a:cubicBezTo>
                <a:lnTo>
                  <a:pt x="17123" y="2045"/>
                </a:lnTo>
                <a:cubicBezTo>
                  <a:pt x="19934" y="4075"/>
                  <a:pt x="21600" y="7332"/>
                  <a:pt x="21600" y="10800"/>
                </a:cubicBezTo>
                <a:cubicBezTo>
                  <a:pt x="21600" y="12805"/>
                  <a:pt x="21041" y="14770"/>
                  <a:pt x="19987" y="16476"/>
                </a:cubicBezTo>
                <a:lnTo>
                  <a:pt x="22284" y="17895"/>
                </a:lnTo>
                <a:lnTo>
                  <a:pt x="17250" y="19085"/>
                </a:lnTo>
                <a:lnTo>
                  <a:pt x="16061" y="14050"/>
                </a:lnTo>
                <a:lnTo>
                  <a:pt x="18358" y="15469"/>
                </a:lnTo>
                <a:close/>
              </a:path>
            </a:pathLst>
          </a:custGeom>
          <a:noFill/>
          <a:ln w="12700">
            <a:solidFill>
              <a:srgbClr val="FF66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 rot="18909719" flipH="1">
            <a:off x="2782888" y="4581525"/>
            <a:ext cx="819150" cy="1377950"/>
          </a:xfrm>
          <a:custGeom>
            <a:avLst/>
            <a:gdLst>
              <a:gd name="G0" fmla="+- 1153557 0 0"/>
              <a:gd name="G1" fmla="+- -3801986 0 0"/>
              <a:gd name="G2" fmla="+- 1153557 0 -3801986"/>
              <a:gd name="G3" fmla="+- 10800 0 0"/>
              <a:gd name="G4" fmla="+- 0 0 115355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25 0 0"/>
              <a:gd name="G9" fmla="+- 0 0 -3801986"/>
              <a:gd name="G10" fmla="+- 8025 0 2700"/>
              <a:gd name="G11" fmla="cos G10 1153557"/>
              <a:gd name="G12" fmla="sin G10 1153557"/>
              <a:gd name="G13" fmla="cos 13500 1153557"/>
              <a:gd name="G14" fmla="sin 13500 1153557"/>
              <a:gd name="G15" fmla="+- G11 10800 0"/>
              <a:gd name="G16" fmla="+- G12 10800 0"/>
              <a:gd name="G17" fmla="+- G13 10800 0"/>
              <a:gd name="G18" fmla="+- G14 10800 0"/>
              <a:gd name="G19" fmla="*/ 8025 1 2"/>
              <a:gd name="G20" fmla="+- G19 5400 0"/>
              <a:gd name="G21" fmla="cos G20 1153557"/>
              <a:gd name="G22" fmla="sin G20 1153557"/>
              <a:gd name="G23" fmla="+- G21 10800 0"/>
              <a:gd name="G24" fmla="+- G12 G23 G22"/>
              <a:gd name="G25" fmla="+- G22 G23 G11"/>
              <a:gd name="G26" fmla="cos 10800 1153557"/>
              <a:gd name="G27" fmla="sin 10800 1153557"/>
              <a:gd name="G28" fmla="cos 8025 1153557"/>
              <a:gd name="G29" fmla="sin 8025 115355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801986"/>
              <a:gd name="G36" fmla="sin G34 -3801986"/>
              <a:gd name="G37" fmla="+/ -3801986 115355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25 G39"/>
              <a:gd name="G43" fmla="sin 802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0935 w 21600"/>
              <a:gd name="T5" fmla="*/ 7069 h 21600"/>
              <a:gd name="T6" fmla="*/ 15786 w 21600"/>
              <a:gd name="T7" fmla="*/ 2816 h 21600"/>
              <a:gd name="T8" fmla="*/ 18331 w 21600"/>
              <a:gd name="T9" fmla="*/ 8028 h 21600"/>
              <a:gd name="T10" fmla="*/ 23667 w 21600"/>
              <a:gd name="T11" fmla="*/ 14882 h 21600"/>
              <a:gd name="T12" fmla="*/ 18536 w 21600"/>
              <a:gd name="T13" fmla="*/ 17543 h 21600"/>
              <a:gd name="T14" fmla="*/ 15875 w 21600"/>
              <a:gd name="T15" fmla="*/ 1241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449" y="13226"/>
                </a:moveTo>
                <a:cubicBezTo>
                  <a:pt x="18698" y="12441"/>
                  <a:pt x="18825" y="11623"/>
                  <a:pt x="18825" y="10800"/>
                </a:cubicBezTo>
                <a:cubicBezTo>
                  <a:pt x="18825" y="8032"/>
                  <a:pt x="17398" y="5459"/>
                  <a:pt x="15050" y="3993"/>
                </a:cubicBezTo>
                <a:lnTo>
                  <a:pt x="16520" y="1639"/>
                </a:lnTo>
                <a:cubicBezTo>
                  <a:pt x="19680" y="3612"/>
                  <a:pt x="21600" y="7074"/>
                  <a:pt x="21600" y="10800"/>
                </a:cubicBezTo>
                <a:cubicBezTo>
                  <a:pt x="21600" y="11908"/>
                  <a:pt x="21429" y="13009"/>
                  <a:pt x="21094" y="14065"/>
                </a:cubicBezTo>
                <a:lnTo>
                  <a:pt x="23667" y="14882"/>
                </a:lnTo>
                <a:lnTo>
                  <a:pt x="18536" y="17543"/>
                </a:lnTo>
                <a:lnTo>
                  <a:pt x="15875" y="12410"/>
                </a:lnTo>
                <a:lnTo>
                  <a:pt x="18449" y="13226"/>
                </a:lnTo>
                <a:close/>
              </a:path>
            </a:pathLst>
          </a:custGeom>
          <a:noFill/>
          <a:ln w="12700">
            <a:solidFill>
              <a:srgbClr val="FF66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9553575" y="549275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3399FF"/>
                </a:solidFill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400" b="1">
                <a:solidFill>
                  <a:srgbClr val="3399FF"/>
                </a:solidFill>
                <a:latin typeface="华文中宋" panose="02010600040101010101" charset="-122"/>
                <a:ea typeface="华文中宋" panose="02010600040101010101" charset="-122"/>
              </a:rPr>
              <a:t>+</a:t>
            </a:r>
            <a:r>
              <a:rPr lang="zh-CN" altLang="en-US" sz="2400" b="1">
                <a:solidFill>
                  <a:srgbClr val="3399FF"/>
                </a:solidFill>
                <a:latin typeface="华文中宋" panose="02010600040101010101" charset="-122"/>
                <a:ea typeface="华文中宋" panose="02010600040101010101" charset="-122"/>
              </a:rPr>
              <a:t>）</a:t>
            </a:r>
            <a:endParaRPr lang="zh-CN" altLang="en-US" sz="2400" b="1">
              <a:solidFill>
                <a:srgbClr val="3399FF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25627" name="Group 27"/>
          <p:cNvGrpSpPr/>
          <p:nvPr/>
        </p:nvGrpSpPr>
        <p:grpSpPr bwMode="auto">
          <a:xfrm>
            <a:off x="1703388" y="476251"/>
            <a:ext cx="1439862" cy="1871663"/>
            <a:chOff x="113" y="300"/>
            <a:chExt cx="907" cy="1179"/>
          </a:xfrm>
        </p:grpSpPr>
        <p:sp>
          <p:nvSpPr>
            <p:cNvPr id="25628" name="AutoShape 28"/>
            <p:cNvSpPr>
              <a:spLocks noChangeArrowheads="1"/>
            </p:cNvSpPr>
            <p:nvPr/>
          </p:nvSpPr>
          <p:spPr bwMode="auto">
            <a:xfrm rot="690913" flipH="1">
              <a:off x="458" y="300"/>
              <a:ext cx="562" cy="1179"/>
            </a:xfrm>
            <a:custGeom>
              <a:avLst/>
              <a:gdLst>
                <a:gd name="G0" fmla="+- 1153557 0 0"/>
                <a:gd name="G1" fmla="+- -6855657 0 0"/>
                <a:gd name="G2" fmla="+- 1153557 0 -6855657"/>
                <a:gd name="G3" fmla="+- 10800 0 0"/>
                <a:gd name="G4" fmla="+- 0 0 115355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25 0 0"/>
                <a:gd name="G9" fmla="+- 0 0 -6855657"/>
                <a:gd name="G10" fmla="+- 8025 0 2700"/>
                <a:gd name="G11" fmla="cos G10 1153557"/>
                <a:gd name="G12" fmla="sin G10 1153557"/>
                <a:gd name="G13" fmla="cos 13500 1153557"/>
                <a:gd name="G14" fmla="sin 13500 1153557"/>
                <a:gd name="G15" fmla="+- G11 10800 0"/>
                <a:gd name="G16" fmla="+- G12 10800 0"/>
                <a:gd name="G17" fmla="+- G13 10800 0"/>
                <a:gd name="G18" fmla="+- G14 10800 0"/>
                <a:gd name="G19" fmla="*/ 8025 1 2"/>
                <a:gd name="G20" fmla="+- G19 5400 0"/>
                <a:gd name="G21" fmla="cos G20 1153557"/>
                <a:gd name="G22" fmla="sin G20 1153557"/>
                <a:gd name="G23" fmla="+- G21 10800 0"/>
                <a:gd name="G24" fmla="+- G12 G23 G22"/>
                <a:gd name="G25" fmla="+- G22 G23 G11"/>
                <a:gd name="G26" fmla="cos 10800 1153557"/>
                <a:gd name="G27" fmla="sin 10800 1153557"/>
                <a:gd name="G28" fmla="cos 8025 1153557"/>
                <a:gd name="G29" fmla="sin 8025 115355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55657"/>
                <a:gd name="G36" fmla="sin G34 -6855657"/>
                <a:gd name="G37" fmla="+/ -6855657 115355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25 G39"/>
                <a:gd name="G43" fmla="sin 8025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633 w 21600"/>
                <a:gd name="T5" fmla="*/ 3365 h 21600"/>
                <a:gd name="T6" fmla="*/ 8425 w 21600"/>
                <a:gd name="T7" fmla="*/ 1691 h 21600"/>
                <a:gd name="T8" fmla="*/ 16620 w 21600"/>
                <a:gd name="T9" fmla="*/ 5275 h 21600"/>
                <a:gd name="T10" fmla="*/ 23667 w 21600"/>
                <a:gd name="T11" fmla="*/ 14882 h 21600"/>
                <a:gd name="T12" fmla="*/ 18536 w 21600"/>
                <a:gd name="T13" fmla="*/ 17543 h 21600"/>
                <a:gd name="T14" fmla="*/ 15875 w 21600"/>
                <a:gd name="T15" fmla="*/ 124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449" y="13226"/>
                  </a:moveTo>
                  <a:cubicBezTo>
                    <a:pt x="18698" y="12441"/>
                    <a:pt x="18825" y="11623"/>
                    <a:pt x="18825" y="10800"/>
                  </a:cubicBezTo>
                  <a:cubicBezTo>
                    <a:pt x="18825" y="6367"/>
                    <a:pt x="15232" y="2775"/>
                    <a:pt x="10800" y="2775"/>
                  </a:cubicBezTo>
                  <a:cubicBezTo>
                    <a:pt x="10117" y="2774"/>
                    <a:pt x="9436" y="2862"/>
                    <a:pt x="8775" y="3034"/>
                  </a:cubicBezTo>
                  <a:lnTo>
                    <a:pt x="8076" y="349"/>
                  </a:lnTo>
                  <a:cubicBezTo>
                    <a:pt x="8965" y="117"/>
                    <a:pt x="9880" y="-1"/>
                    <a:pt x="10800" y="-1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908"/>
                    <a:pt x="21429" y="13009"/>
                    <a:pt x="21094" y="14065"/>
                  </a:cubicBezTo>
                  <a:lnTo>
                    <a:pt x="23667" y="14882"/>
                  </a:lnTo>
                  <a:lnTo>
                    <a:pt x="18536" y="17543"/>
                  </a:lnTo>
                  <a:lnTo>
                    <a:pt x="15875" y="12410"/>
                  </a:lnTo>
                  <a:lnTo>
                    <a:pt x="18449" y="13226"/>
                  </a:lnTo>
                  <a:close/>
                </a:path>
              </a:pathLst>
            </a:custGeom>
            <a:noFill/>
            <a:ln w="12700">
              <a:solidFill>
                <a:srgbClr val="FF66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9" name="Text Box 29"/>
            <p:cNvSpPr txBox="1">
              <a:spLocks noChangeArrowheads="1"/>
            </p:cNvSpPr>
            <p:nvPr/>
          </p:nvSpPr>
          <p:spPr bwMode="auto">
            <a:xfrm>
              <a:off x="113" y="346"/>
              <a:ext cx="7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3399FF"/>
                  </a:solidFill>
                  <a:latin typeface="华文中宋" panose="02010600040101010101" charset="-122"/>
                  <a:ea typeface="华文中宋" panose="02010600040101010101" charset="-122"/>
                </a:rPr>
                <a:t>（</a:t>
              </a:r>
              <a:r>
                <a:rPr lang="en-US" altLang="zh-CN" sz="2400" b="1">
                  <a:solidFill>
                    <a:srgbClr val="3399FF"/>
                  </a:solidFill>
                  <a:latin typeface="华文中宋" panose="02010600040101010101" charset="-122"/>
                  <a:ea typeface="华文中宋" panose="02010600040101010101" charset="-122"/>
                </a:rPr>
                <a:t>-</a:t>
              </a:r>
              <a:r>
                <a:rPr lang="zh-CN" altLang="en-US" sz="2400" b="1">
                  <a:solidFill>
                    <a:srgbClr val="3399FF"/>
                  </a:solidFill>
                  <a:latin typeface="华文中宋" panose="02010600040101010101" charset="-122"/>
                  <a:ea typeface="华文中宋" panose="02010600040101010101" charset="-122"/>
                </a:rPr>
                <a:t>）</a:t>
              </a:r>
              <a:endParaRPr lang="zh-CN" altLang="en-US" sz="2400" b="1">
                <a:solidFill>
                  <a:srgbClr val="3399FF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9833373" y="5013326"/>
            <a:ext cx="615553" cy="1655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负反馈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0" dur="2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  <p:bldP spid="25610" grpId="0" animBg="1"/>
      <p:bldP spid="25611" grpId="0" animBg="1"/>
      <p:bldP spid="25612" grpId="0" animBg="1"/>
      <p:bldP spid="25613" grpId="0" animBg="1"/>
      <p:bldP spid="25614" grpId="0" animBg="1"/>
      <p:bldP spid="25615" grpId="0" animBg="1"/>
      <p:bldP spid="25616" grpId="0" animBg="1"/>
      <p:bldP spid="25617" grpId="0" animBg="1"/>
      <p:bldP spid="25618" grpId="0" animBg="1"/>
      <p:bldP spid="25619" grpId="0" animBg="1"/>
      <p:bldP spid="25620" grpId="0" animBg="1"/>
      <p:bldP spid="25621" grpId="0" animBg="1"/>
      <p:bldP spid="25622" grpId="0" animBg="1"/>
      <p:bldP spid="25623" grpId="0" animBg="1"/>
      <p:bldP spid="25624" grpId="0" animBg="1"/>
      <p:bldP spid="25625" grpId="0" animBg="1"/>
      <p:bldP spid="25626" grpId="0"/>
      <p:bldP spid="2563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1225</Words>
  <Application>WPS 演示</Application>
  <PresentationFormat>宽屏</PresentationFormat>
  <Paragraphs>135</Paragraphs>
  <Slides>11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11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楷体</vt:lpstr>
      <vt:lpstr>黑体</vt:lpstr>
      <vt:lpstr>Times New Roman</vt:lpstr>
      <vt:lpstr>楷体_GB2312</vt:lpstr>
      <vt:lpstr>华文仿宋</vt:lpstr>
      <vt:lpstr>华文中宋</vt:lpstr>
      <vt:lpstr>华文行楷</vt:lpstr>
      <vt:lpstr>Tahoma</vt:lpstr>
      <vt:lpstr>华文新魏</vt:lpstr>
      <vt:lpstr>新宋体</vt:lpstr>
      <vt:lpstr>Calibri</vt:lpstr>
      <vt:lpstr>DengXian</vt:lpstr>
      <vt:lpstr>Segoe Print</vt:lpstr>
      <vt:lpstr>DengXian</vt:lpstr>
      <vt:lpstr>Office 主题​​</vt:lpstr>
      <vt:lpstr>PBrush</vt:lpstr>
      <vt:lpstr>PBrush</vt:lpstr>
      <vt:lpstr>PBrush</vt:lpstr>
      <vt:lpstr>PBrush</vt:lpstr>
      <vt:lpstr>PBrush</vt:lpstr>
      <vt:lpstr>PBrush</vt:lpstr>
      <vt:lpstr>甲状腺激素的作用及调控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微视频标题</dc:title>
  <dc:creator>lenovo</dc:creator>
  <cp:lastModifiedBy>swz</cp:lastModifiedBy>
  <cp:revision>48</cp:revision>
  <dcterms:created xsi:type="dcterms:W3CDTF">2014-05-29T07:01:00Z</dcterms:created>
  <dcterms:modified xsi:type="dcterms:W3CDTF">2018-11-15T13:01:15Z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