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66" r:id="rId4"/>
    <p:sldId id="267" r:id="rId5"/>
    <p:sldId id="268" r:id="rId6"/>
    <p:sldId id="271" r:id="rId7"/>
    <p:sldId id="272" r:id="rId8"/>
    <p:sldId id="275" r:id="rId9"/>
    <p:sldId id="276" r:id="rId11"/>
    <p:sldId id="27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0"/>
  </p:normalViewPr>
  <p:slideViewPr>
    <p:cSldViewPr>
      <p:cViewPr varScale="1">
        <p:scale>
          <a:sx n="65" d="100"/>
          <a:sy n="65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18A1-C186-F14B-978D-02CDB5E2A2D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5D3A7-8A80-224A-AF9F-4AD7991C2C5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74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73731" name="文本占位符 17410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57AF-AA19-884E-9A8D-D5C0B4E45B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BEF8-0117-314F-9CE5-7BC16CBF63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&#21327;&#21161;&#25193;&#25955;.swf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hyperlink" Target="&#20027;&#21160;&#36816;&#36755;.sw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5314" y="1844824"/>
            <a:ext cx="7772400" cy="108012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物质跨膜运输的方式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1464" y="3068960"/>
            <a:ext cx="9649072" cy="2952328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所在知识模块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必修一</a:t>
            </a:r>
            <a:r>
              <a:rPr lang="en-US" altLang="zh-CN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《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分子与细胞</a:t>
            </a:r>
            <a:r>
              <a:rPr lang="en-US" altLang="zh-CN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》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第三章第三节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学科：生物</a:t>
            </a:r>
            <a:endParaRPr lang="en-US" altLang="zh-CN" sz="2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：高中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适用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年级：高一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学校名称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：南京市金陵中学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制作人</a:t>
            </a:r>
            <a:r>
              <a:rPr lang="en-US" altLang="zh-CN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制作团队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1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张娣</a:t>
            </a:r>
            <a:endParaRPr lang="en-US" altLang="zh-CN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日期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2018/11/15</a:t>
            </a:r>
            <a:endParaRPr lang="zh-CN" altLang="en-US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9"/>
    </mc:Choice>
    <mc:Fallback>
      <p:transition spd="slow" advTm="110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4097" descr="细胞膜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1047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右箭头 4098"/>
          <p:cNvSpPr>
            <a:spLocks noChangeArrowheads="1"/>
          </p:cNvSpPr>
          <p:nvPr/>
        </p:nvSpPr>
        <p:spPr bwMode="auto">
          <a:xfrm>
            <a:off x="6172203" y="533400"/>
            <a:ext cx="3624263" cy="685800"/>
          </a:xfrm>
          <a:prstGeom prst="rightArrow">
            <a:avLst>
              <a:gd name="adj1" fmla="val 29167"/>
              <a:gd name="adj2" fmla="val 56346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 b="1">
              <a:solidFill>
                <a:schemeClr val="hlink"/>
              </a:solidFill>
              <a:latin typeface="Times New Roman" panose="02020603050405020304" charset="0"/>
            </a:endParaRPr>
          </a:p>
        </p:txBody>
      </p:sp>
      <p:sp>
        <p:nvSpPr>
          <p:cNvPr id="65539" name="右箭头 4099"/>
          <p:cNvSpPr>
            <a:spLocks noChangeArrowheads="1"/>
          </p:cNvSpPr>
          <p:nvPr/>
        </p:nvSpPr>
        <p:spPr bwMode="auto">
          <a:xfrm>
            <a:off x="6172203" y="1371600"/>
            <a:ext cx="3629025" cy="685800"/>
          </a:xfrm>
          <a:prstGeom prst="rightArrow">
            <a:avLst>
              <a:gd name="adj1" fmla="val 29167"/>
              <a:gd name="adj2" fmla="val 56420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 b="1">
              <a:solidFill>
                <a:schemeClr val="hlink"/>
              </a:solidFill>
              <a:latin typeface="Times New Roman" panose="02020603050405020304" charset="0"/>
            </a:endParaRPr>
          </a:p>
        </p:txBody>
      </p:sp>
      <p:sp>
        <p:nvSpPr>
          <p:cNvPr id="65540" name="文本框 4102"/>
          <p:cNvSpPr txBox="1">
            <a:spLocks noChangeArrowheads="1"/>
          </p:cNvSpPr>
          <p:nvPr/>
        </p:nvSpPr>
        <p:spPr bwMode="auto">
          <a:xfrm>
            <a:off x="2833688" y="228600"/>
            <a:ext cx="3040062" cy="10668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charset="0"/>
              </a:rPr>
              <a:t>氧气，二氧化碳</a:t>
            </a:r>
            <a:endParaRPr lang="zh-CN" altLang="en-US" sz="3200" b="1" dirty="0">
              <a:latin typeface="Times New Roman" panose="0202060305040502030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charset="0"/>
              </a:rPr>
              <a:t>氮气，水</a:t>
            </a:r>
            <a:endParaRPr lang="zh-CN" altLang="en-US" sz="3200" b="1" dirty="0">
              <a:latin typeface="Times New Roman" panose="02020603050405020304" charset="0"/>
            </a:endParaRPr>
          </a:p>
        </p:txBody>
      </p:sp>
      <p:sp>
        <p:nvSpPr>
          <p:cNvPr id="65541" name="文本框 4103"/>
          <p:cNvSpPr txBox="1">
            <a:spLocks noChangeArrowheads="1"/>
          </p:cNvSpPr>
          <p:nvPr/>
        </p:nvSpPr>
        <p:spPr bwMode="auto">
          <a:xfrm>
            <a:off x="2833688" y="1447800"/>
            <a:ext cx="3040062" cy="579438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</a:rPr>
              <a:t>苯</a:t>
            </a:r>
            <a:r>
              <a:rPr lang="zh-CN" altLang="en-US" sz="3200" b="1" dirty="0">
                <a:latin typeface="Times New Roman" panose="02020603050405020304" charset="0"/>
              </a:rPr>
              <a:t>，甘油，乙醇</a:t>
            </a:r>
            <a:endParaRPr lang="zh-CN" altLang="en-US" sz="3200" b="1" dirty="0">
              <a:latin typeface="Times New Roman" panose="02020603050405020304" charset="0"/>
            </a:endParaRPr>
          </a:p>
        </p:txBody>
      </p:sp>
      <p:sp>
        <p:nvSpPr>
          <p:cNvPr id="86024" name="文本框 4104"/>
          <p:cNvSpPr txBox="1">
            <a:spLocks noChangeArrowheads="1"/>
          </p:cNvSpPr>
          <p:nvPr/>
        </p:nvSpPr>
        <p:spPr bwMode="auto">
          <a:xfrm>
            <a:off x="3689350" y="3492500"/>
            <a:ext cx="1727200" cy="156966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charset="0"/>
              </a:rPr>
              <a:t>氨基酸</a:t>
            </a:r>
            <a:endParaRPr lang="zh-CN" altLang="en-US" sz="3200" b="1" dirty="0">
              <a:latin typeface="Times New Roman" panose="0202060305040502030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charset="0"/>
              </a:rPr>
              <a:t>葡萄糖</a:t>
            </a:r>
            <a:endParaRPr lang="zh-CN" altLang="en-US" sz="3200" b="1" dirty="0">
              <a:latin typeface="Times New Roman" panose="0202060305040502030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charset="0"/>
              </a:rPr>
              <a:t>核苷酸</a:t>
            </a:r>
            <a:endParaRPr lang="zh-CN" altLang="en-US" sz="3200" b="1" dirty="0">
              <a:latin typeface="Times New Roman" panose="02020603050405020304" charset="0"/>
            </a:endParaRPr>
          </a:p>
        </p:txBody>
      </p:sp>
      <p:sp>
        <p:nvSpPr>
          <p:cNvPr id="4107" name="文本框 4106"/>
          <p:cNvSpPr txBox="1"/>
          <p:nvPr/>
        </p:nvSpPr>
        <p:spPr>
          <a:xfrm>
            <a:off x="7299325" y="6096000"/>
            <a:ext cx="2736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合成的脂双层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042028" y="3498850"/>
            <a:ext cx="112712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9600">
                <a:solidFill>
                  <a:srgbClr val="FF0000"/>
                </a:solidFill>
              </a:rPr>
              <a:t>✖</a:t>
            </a:r>
            <a:endParaRPr kumimoji="1" lang="zh-CN" altLang="en-US" sz="96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2807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图片 10241" descr="细胞膜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3" y="3048003"/>
            <a:ext cx="71278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102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412878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图片 102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420941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02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349503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图片 102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420941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图片 102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276478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图片 102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773241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102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557341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图片 102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565403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图片 102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420941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图片 102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420941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图片 102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844678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图片 102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916116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图片 102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557341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图片 102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60578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图片 102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492378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图片 10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700216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6" name="图片 102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412878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7" name="文本框 10259"/>
          <p:cNvSpPr txBox="1">
            <a:spLocks noChangeArrowheads="1"/>
          </p:cNvSpPr>
          <p:nvPr/>
        </p:nvSpPr>
        <p:spPr bwMode="auto">
          <a:xfrm>
            <a:off x="9723838" y="1582741"/>
            <a:ext cx="615553" cy="115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ea typeface="黑体" panose="02010609060101010101" charset="-122"/>
              </a:rPr>
              <a:t>细胞外</a:t>
            </a:r>
            <a:endParaRPr lang="zh-CN" altLang="en-US" b="1">
              <a:ea typeface="黑体" panose="02010609060101010101" charset="-122"/>
            </a:endParaRPr>
          </a:p>
        </p:txBody>
      </p:sp>
      <p:sp>
        <p:nvSpPr>
          <p:cNvPr id="63508" name="文本框 10260"/>
          <p:cNvSpPr txBox="1">
            <a:spLocks noChangeArrowheads="1"/>
          </p:cNvSpPr>
          <p:nvPr/>
        </p:nvSpPr>
        <p:spPr bwMode="auto">
          <a:xfrm>
            <a:off x="9795275" y="4524378"/>
            <a:ext cx="615553" cy="115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ea typeface="黑体" panose="02010609060101010101" charset="-122"/>
              </a:rPr>
              <a:t>细胞内</a:t>
            </a:r>
            <a:endParaRPr lang="zh-CN" altLang="en-US" b="1">
              <a:ea typeface="黑体" panose="02010609060101010101" charset="-122"/>
            </a:endParaRPr>
          </a:p>
        </p:txBody>
      </p:sp>
      <p:pic>
        <p:nvPicPr>
          <p:cNvPr id="63509" name="图片 102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5084766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图片 102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508503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图片 102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084766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2" name="图片 102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133603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3" name="图片 102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5084766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图片 102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FFD"/>
              </a:clrFrom>
              <a:clrTo>
                <a:srgbClr val="DEE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2873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5" name="直接连接符 10267"/>
          <p:cNvSpPr>
            <a:spLocks noChangeShapeType="1"/>
          </p:cNvSpPr>
          <p:nvPr/>
        </p:nvSpPr>
        <p:spPr bwMode="auto">
          <a:xfrm>
            <a:off x="7391400" y="5334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16" name="文本框 10268"/>
          <p:cNvSpPr txBox="1">
            <a:spLocks noChangeArrowheads="1"/>
          </p:cNvSpPr>
          <p:nvPr/>
        </p:nvSpPr>
        <p:spPr bwMode="auto">
          <a:xfrm>
            <a:off x="7924800" y="228600"/>
            <a:ext cx="247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ea typeface="华文行楷" panose="02010800040101010101" charset="-122"/>
              </a:rPr>
              <a:t>小分子物质</a:t>
            </a:r>
            <a:endParaRPr lang="zh-CN" altLang="en-US" sz="3600">
              <a:ea typeface="华文行楷" panose="02010800040101010101" charset="-122"/>
            </a:endParaRPr>
          </a:p>
        </p:txBody>
      </p:sp>
      <p:sp>
        <p:nvSpPr>
          <p:cNvPr id="63517" name="文本框 10269"/>
          <p:cNvSpPr txBox="1">
            <a:spLocks noChangeArrowheads="1"/>
          </p:cNvSpPr>
          <p:nvPr/>
        </p:nvSpPr>
        <p:spPr bwMode="auto">
          <a:xfrm>
            <a:off x="9774638" y="3070228"/>
            <a:ext cx="61555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ea typeface="黑体" panose="02010609060101010101" charset="-122"/>
              </a:rPr>
              <a:t>细胞膜</a:t>
            </a:r>
            <a:endParaRPr lang="zh-CN" altLang="en-US" b="1"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 advTm="10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104E-6 C -0.06702 -0.00624 -0.13386 -0.01225 -0.16181 0.03191 C -0.18976 0.07607 -0.16736 0.22058 -0.16823 0.26428 C -0.1691 0.30798 -0.16788 0.30081 -0.16667 0.29387 " pathEditMode="fixed" rAng="0" ptsTypes="aaaA">
                                      <p:cBhvr>
                                        <p:cTn id="6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12139E-6 C -0.01023 0.01364 -0.0203 0.02728 -0.02378 0.06983 C -0.02725 0.11237 -0.02273 0.21202 -0.02065 0.25572 C -0.01857 0.29942 -0.01492 0.31561 -0.0111 0.33202 " pathEditMode="fixed" rAng="0" ptsTypes="aaaA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54335E-6 C 0.02501 0.01087 0.05001 0.02174 0.06025 0.05064 C 0.07049 0.07954 0.06094 0.12278 0.06181 0.17341 C 0.06268 0.22405 0.06754 0.31561 0.06511 0.35515 C 0.06268 0.39469 0.05053 0.40139 0.04758 0.41018 " pathEditMode="fixed" rAng="0" ptsTypes="aaaaA">
                                      <p:cBhvr>
                                        <p:cTn id="10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89017E-6 C -0.0026 0.00231 -0.0052 0.00462 -0.00624 0.05295 C -0.00729 0.10127 -0.00624 0.25017 -0.00624 0.28971 " pathEditMode="fixed" rAng="0" ptsTypes="aaA">
                                      <p:cBhvr>
                                        <p:cTn id="1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89595E-6 C -0.01094 0.05342 -0.02188 0.10706 -0.02535 0.13943 C -0.02882 0.1718 -0.02031 0.15654 -0.02066 0.19446 C -0.02101 0.23238 -0.02778 0.32648 -0.02708 0.36764 C -0.02639 0.40879 -0.02118 0.42521 -0.01597 0.44162 " pathEditMode="fixed" rAng="0" ptsTypes="aaaaA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6994E-6 C -0.02535 0.03445 -0.0507 0.06913 -0.05868 0.12046 C -0.06667 0.17179 -0.05417 0.26751 -0.04757 0.30867 C -0.04097 0.34983 -0.03004 0.35884 -0.0191 0.36786 " pathEditMode="fixed" rAng="0" ptsTypes="aaaA">
                                      <p:cBhvr>
                                        <p:cTn id="16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8382E-6 C -0.01788 0.06636 -0.03576 0.13295 -0.04288 0.19237 C -0.05 0.25179 -0.04288 0.31746 -0.04288 0.35722 C -0.04288 0.39699 -0.04288 0.4185 -0.04288 0.43121 " pathEditMode="fixed" rAng="0" ptsTypes="aaaA">
                                      <p:cBhvr>
                                        <p:cTn id="1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5440" y="764704"/>
            <a:ext cx="10441160" cy="23083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小分子如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O</a:t>
            </a:r>
            <a:r>
              <a:rPr lang="zh-CN" alt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2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、CO</a:t>
            </a:r>
            <a:r>
              <a:rPr lang="zh-CN" alt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2、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H</a:t>
            </a:r>
            <a:r>
              <a:rPr lang="zh-CN" alt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2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O，或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脂溶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性的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小分子，如乙醇、甘油、苯，可以通过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自由扩散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的方式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顺浓度梯度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进出细胞。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38"/>
    </mc:Choice>
    <mc:Fallback>
      <p:transition spd="slow" advTm="1753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矩形 13318"/>
          <p:cNvSpPr/>
          <p:nvPr/>
        </p:nvSpPr>
        <p:spPr>
          <a:xfrm>
            <a:off x="407368" y="332656"/>
            <a:ext cx="11017224" cy="590815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  <a:hlinkClick r:id="rId1" tooltip="" action="ppaction://hlinkfile"/>
              </a:rPr>
              <a:t>协助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  <a:hlinkClick r:id="rId1" tooltip="" action="ppaction://hlinkfile"/>
              </a:rPr>
              <a:t>扩散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：如葡萄糖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进入红细胞的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方式。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Q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：运输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葡萄糖的载体蛋白可以运载氨基酸吗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？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   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A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：不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能。载体蛋白和其运载的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物质只有在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空间结构上相互匹配才能相互结合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charset="0"/>
              </a:rPr>
              <a:t>。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3200" b="1" dirty="0" smtClean="0"/>
              <a:t>载体</a:t>
            </a:r>
            <a:r>
              <a:rPr lang="zh-CN" altLang="en-US" sz="3200" b="1" dirty="0"/>
              <a:t>蛋白具有</a:t>
            </a:r>
            <a:r>
              <a:rPr lang="zh-CN" altLang="en-US" sz="3200" b="1" dirty="0">
                <a:solidFill>
                  <a:srgbClr val="FF0000"/>
                </a:solidFill>
              </a:rPr>
              <a:t>高度的特异性</a:t>
            </a:r>
            <a:r>
              <a:rPr lang="zh-CN" altLang="en-US" sz="3200" b="1" dirty="0"/>
              <a:t>，一种载体蛋白通常只能转运一类分子或离子。</a:t>
            </a:r>
            <a:endParaRPr lang="zh-CN" altLang="en-US" sz="3200" b="1" dirty="0"/>
          </a:p>
        </p:txBody>
      </p:sp>
    </p:spTree>
  </p:cSld>
  <p:clrMapOvr>
    <a:masterClrMapping/>
  </p:clrMapOvr>
  <p:transition advTm="2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42571"/>
            <a:ext cx="3600400" cy="5994283"/>
          </a:xfr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13159"/>
            <a:ext cx="2716480" cy="4200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717032"/>
            <a:ext cx="4439591" cy="2952328"/>
          </a:xfrm>
          <a:prstGeom prst="rect">
            <a:avLst/>
          </a:prstGeom>
        </p:spPr>
      </p:pic>
      <p:cxnSp>
        <p:nvCxnSpPr>
          <p:cNvPr id="4" name="直线箭头连接符 3"/>
          <p:cNvCxnSpPr/>
          <p:nvPr/>
        </p:nvCxnSpPr>
        <p:spPr>
          <a:xfrm flipV="1">
            <a:off x="4943872" y="2996952"/>
            <a:ext cx="2664296" cy="1512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488488" y="2420888"/>
            <a:ext cx="1703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</a:rPr>
              <a:t>小肠绒毛上皮细胞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矩形 16395"/>
          <p:cNvSpPr>
            <a:spLocks noChangeArrowheads="1"/>
          </p:cNvSpPr>
          <p:nvPr/>
        </p:nvSpPr>
        <p:spPr bwMode="auto">
          <a:xfrm>
            <a:off x="301796" y="4843991"/>
            <a:ext cx="11106231" cy="156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latin typeface="楷体_GB2312" charset="0"/>
                <a:ea typeface="黑体" panose="02010609060101010101" charset="-122"/>
              </a:rPr>
              <a:t>活</a:t>
            </a:r>
            <a:r>
              <a:rPr lang="zh-CN" altLang="en-US" sz="3200" b="1" dirty="0" smtClean="0">
                <a:latin typeface="楷体_GB2312" charset="0"/>
                <a:ea typeface="黑体" panose="02010609060101010101" charset="-122"/>
              </a:rPr>
              <a:t>细胞根据生命活动的需要，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charset="0"/>
                <a:ea typeface="黑体" panose="02010609060101010101" charset="-122"/>
              </a:rPr>
              <a:t>主动</a:t>
            </a:r>
            <a:r>
              <a:rPr lang="zh-CN" altLang="en-US" sz="3600" b="1" dirty="0">
                <a:solidFill>
                  <a:srgbClr val="FF0000"/>
                </a:solidFill>
                <a:latin typeface="楷体_GB2312" charset="0"/>
                <a:ea typeface="黑体" panose="02010609060101010101" charset="-122"/>
              </a:rPr>
              <a:t>地</a:t>
            </a:r>
            <a:r>
              <a:rPr lang="zh-CN" altLang="en-US" sz="3200" b="1" dirty="0">
                <a:latin typeface="楷体_GB2312" charset="0"/>
                <a:ea typeface="黑体" panose="02010609060101010101" charset="-122"/>
              </a:rPr>
              <a:t>选择并吸收营养物质，排出代谢废物和对细胞有害的物质。</a:t>
            </a:r>
            <a:endParaRPr lang="zh-CN" altLang="en-US" sz="3200" b="1" dirty="0">
              <a:latin typeface="楷体_GB2312" charset="0"/>
              <a:ea typeface="黑体" panose="02010609060101010101" charset="-122"/>
            </a:endParaRPr>
          </a:p>
        </p:txBody>
      </p:sp>
      <p:sp>
        <p:nvSpPr>
          <p:cNvPr id="13" name="矩形 12"/>
          <p:cNvSpPr>
            <a:spLocks noGrp="1" noRot="1" noChangeArrowheads="1"/>
          </p:cNvSpPr>
          <p:nvPr/>
        </p:nvSpPr>
        <p:spPr bwMode="auto">
          <a:xfrm>
            <a:off x="263352" y="4221088"/>
            <a:ext cx="26558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800000"/>
                </a:solidFill>
                <a:latin typeface="楷体_GB2312" charset="0"/>
                <a:ea typeface="黑体" panose="02010609060101010101" charset="-122"/>
              </a:rPr>
              <a:t>意义：</a:t>
            </a:r>
            <a:endParaRPr lang="zh-CN" altLang="en-US" sz="3200" b="1" dirty="0">
              <a:solidFill>
                <a:srgbClr val="800000"/>
              </a:solidFill>
              <a:latin typeface="楷体_GB2312" charset="0"/>
              <a:ea typeface="黑体" panose="02010609060101010101" charset="-122"/>
            </a:endParaRPr>
          </a:p>
        </p:txBody>
      </p:sp>
      <p:sp>
        <p:nvSpPr>
          <p:cNvPr id="6" name="文本占位符 14337"/>
          <p:cNvSpPr>
            <a:spLocks noGrp="1" noRot="1" noChangeArrowheads="1"/>
          </p:cNvSpPr>
          <p:nvPr>
            <p:ph idx="4294967295"/>
          </p:nvPr>
        </p:nvSpPr>
        <p:spPr>
          <a:xfrm>
            <a:off x="263352" y="1458179"/>
            <a:ext cx="11360854" cy="2971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b="1" dirty="0" smtClean="0">
                <a:latin typeface="Times New Roman" panose="02020603050405020304" charset="0"/>
                <a:ea typeface="楷体" panose="02010609060101010101" pitchFamily="49" charset="-122"/>
              </a:rPr>
              <a:t>主动运输的重要性？</a:t>
            </a:r>
            <a:endParaRPr lang="en-US" altLang="zh-CN" b="1" dirty="0" smtClean="0">
              <a:latin typeface="Times New Roman" panose="02020603050405020304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anose="02020603050405020304" charset="0"/>
                <a:ea typeface="楷体" panose="02010609060101010101" pitchFamily="49" charset="-122"/>
              </a:rPr>
              <a:t>即使</a:t>
            </a:r>
            <a:r>
              <a:rPr lang="zh-CN" altLang="en-US" b="1" dirty="0">
                <a:latin typeface="Times New Roman" panose="02020603050405020304" charset="0"/>
                <a:ea typeface="楷体" panose="02010609060101010101" pitchFamily="49" charset="-122"/>
              </a:rPr>
              <a:t>肠腔中只有少量葡萄糖，小肠上皮细胞也能将其吸收，并由血液运输送至全身，而用于全身的生命活动。</a:t>
            </a:r>
            <a:endParaRPr lang="en-US" altLang="zh-CN" b="1" dirty="0">
              <a:latin typeface="Times New Roman" panose="02020603050405020304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b="1" dirty="0">
              <a:latin typeface="Times New Roman" panose="02020603050405020304" charset="0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01796" y="604842"/>
            <a:ext cx="1015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等线" charset="-122"/>
                <a:cs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Arial" panose="020B0604020202020204" pitchFamily="34" charset="0"/>
                <a:ea typeface="黑体" panose="02010609060101010101" charset="-122"/>
              </a:rPr>
              <a:t>物质逆浓度梯度进出细胞的方式，称为</a:t>
            </a:r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charset="-122"/>
                <a:hlinkClick r:id="rId1" tooltip="" action="ppaction://hlinkfile"/>
              </a:rPr>
              <a:t>主动运输</a:t>
            </a:r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charset="-122"/>
              </a:rPr>
              <a:t>。</a:t>
            </a:r>
            <a:endParaRPr lang="zh-CN" altLang="en-US" sz="3600" b="1" dirty="0">
              <a:solidFill>
                <a:srgbClr val="FF0066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6120680" cy="4082446"/>
          </a:xfrm>
        </p:spPr>
      </p:pic>
      <p:sp>
        <p:nvSpPr>
          <p:cNvPr id="4" name="矩形 3"/>
          <p:cNvSpPr>
            <a:spLocks noGrp="1" noRot="1" noChangeArrowheads="1"/>
          </p:cNvSpPr>
          <p:nvPr/>
        </p:nvSpPr>
        <p:spPr bwMode="auto">
          <a:xfrm>
            <a:off x="623570" y="4580890"/>
            <a:ext cx="1141031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20000"/>
              </a:spcBef>
            </a:pPr>
            <a:r>
              <a:rPr lang="zh-CN" altLang="en-US" sz="3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黑体" panose="02010609060101010101" charset="-122"/>
              </a:rPr>
              <a:t>分为</a:t>
            </a: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黑体" panose="02010609060101010101" charset="-122"/>
              </a:rPr>
              <a:t>水通道蛋白和离子通道。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黑体" panose="02010609060101010101" charset="-122"/>
            </a:endParaRP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黑体" panose="02010609060101010101" charset="-122"/>
              </a:rPr>
              <a:t>如钠离子通道，钾离子通道，钙离子通道。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黑体" panose="02010609060101010101" charset="-122"/>
            </a:endParaRP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黑体" panose="02010609060101010101" charset="-122"/>
              </a:rPr>
              <a:t>是物质快速进出的通道，满足生命活动的</a:t>
            </a:r>
            <a:r>
              <a:rPr lang="zh-CN" altLang="en-US" sz="3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charset="0"/>
                <a:ea typeface="黑体" panose="02010609060101010101" charset="-122"/>
              </a:rPr>
              <a:t>需要（如流泪）。</a:t>
            </a:r>
            <a:endParaRPr lang="zh-CN" altLang="en-US" sz="32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黑体" panose="02010609060101010101" charset="-122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32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charset="0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88088" y="40466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800000"/>
                </a:solidFill>
                <a:latin typeface="楷体_GB2312" charset="0"/>
                <a:ea typeface="黑体" panose="02010609060101010101" charset="-122"/>
              </a:rPr>
              <a:t>通道蛋白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35360" y="188640"/>
            <a:ext cx="11089232" cy="54726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zh-CN" altLang="en-US" b="1" dirty="0">
                <a:solidFill>
                  <a:srgbClr val="FF0000"/>
                </a:solidFill>
              </a:rPr>
              <a:t>物质跨膜运输的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方式：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zh-CN" b="1" dirty="0"/>
              <a:t>1</a:t>
            </a:r>
            <a:r>
              <a:rPr kumimoji="1" lang="zh-CN" altLang="en-US" b="1" dirty="0"/>
              <a:t>、根据方向，分为被动运输和主动运输。</a:t>
            </a:r>
            <a:endParaRPr kumimoji="1" lang="en-US" altLang="zh-CN" b="1" dirty="0"/>
          </a:p>
          <a:p>
            <a:pPr marL="0" indent="0">
              <a:buNone/>
            </a:pPr>
            <a:r>
              <a:rPr kumimoji="1" lang="en-US" altLang="zh-CN" b="1" dirty="0"/>
              <a:t>2</a:t>
            </a:r>
            <a:r>
              <a:rPr kumimoji="1" lang="zh-CN" altLang="en-US" b="1" dirty="0"/>
              <a:t>、</a:t>
            </a:r>
            <a:r>
              <a:rPr kumimoji="1" lang="zh-CN" altLang="en-US" b="1" dirty="0">
                <a:solidFill>
                  <a:srgbClr val="FF0000"/>
                </a:solidFill>
              </a:rPr>
              <a:t>自由扩散：</a:t>
            </a:r>
            <a:r>
              <a:rPr kumimoji="1" lang="zh-CN" altLang="en-US" b="1" dirty="0"/>
              <a:t>水、氧气和脂溶性小分子进出细胞。</a:t>
            </a:r>
            <a:endParaRPr kumimoji="1" lang="en-US" altLang="zh-CN" b="1" dirty="0"/>
          </a:p>
          <a:p>
            <a:pPr marL="0" indent="0">
              <a:buNone/>
            </a:pPr>
            <a:r>
              <a:rPr kumimoji="1" lang="en-US" altLang="zh-CN" b="1" dirty="0"/>
              <a:t>3</a:t>
            </a:r>
            <a:r>
              <a:rPr kumimoji="1" lang="zh-CN" altLang="en-US" b="1" dirty="0"/>
              <a:t>、</a:t>
            </a:r>
            <a:r>
              <a:rPr kumimoji="1" lang="zh-CN" altLang="en-US" b="1" dirty="0">
                <a:solidFill>
                  <a:srgbClr val="FF0000"/>
                </a:solidFill>
              </a:rPr>
              <a:t>协助扩散：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zh-CN" altLang="en-US" b="1" dirty="0"/>
              <a:t>葡萄糖由血浆进入红细胞。</a:t>
            </a:r>
            <a:endParaRPr kumimoji="1" lang="en-US" altLang="zh-CN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zh-CN" altLang="en-US" b="1" dirty="0"/>
              <a:t>水通过水通道蛋白进出细胞。</a:t>
            </a:r>
            <a:endParaRPr kumimoji="1" lang="en-US" altLang="zh-CN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zh-CN" altLang="en-US" b="1" dirty="0"/>
              <a:t>离子通过离子通道进出细胞。</a:t>
            </a:r>
            <a:endParaRPr kumimoji="1" lang="en-US" altLang="zh-CN" b="1" dirty="0"/>
          </a:p>
          <a:p>
            <a:pPr marL="0" indent="0">
              <a:buNone/>
            </a:pPr>
            <a:r>
              <a:rPr kumimoji="1" lang="en-US" altLang="zh-CN" b="1" dirty="0"/>
              <a:t>4</a:t>
            </a:r>
            <a:r>
              <a:rPr kumimoji="1" lang="zh-CN" altLang="en-US" b="1" dirty="0"/>
              <a:t>、</a:t>
            </a:r>
            <a:r>
              <a:rPr kumimoji="1" lang="zh-CN" altLang="en-US" b="1" dirty="0">
                <a:solidFill>
                  <a:srgbClr val="FF0000"/>
                </a:solidFill>
              </a:rPr>
              <a:t>主动运输：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zh-CN" altLang="en-US" b="1" dirty="0"/>
              <a:t>葡萄糖由肠腔进入小肠上皮细胞。</a:t>
            </a:r>
            <a:endParaRPr kumimoji="1" lang="en-US" altLang="zh-CN" b="1" dirty="0"/>
          </a:p>
          <a:p>
            <a:pPr marL="514350" indent="-514350">
              <a:buFont typeface="+mj-ea"/>
              <a:buAutoNum type="circleNumDbPlain"/>
            </a:pPr>
            <a:r>
              <a:rPr kumimoji="1" lang="zh-CN" altLang="en-US" b="1" dirty="0"/>
              <a:t>离子消耗能量进出细胞。</a:t>
            </a:r>
            <a:endParaRPr kumimoji="1"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335360" y="5949280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细胞膜的功能特点：选择透过性。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细胞膜亚显微结构模式图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33" y="3933056"/>
            <a:ext cx="467726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TIMING" val="|11.9"/>
</p:tagLst>
</file>

<file path=ppt/tags/tag2.xml><?xml version="1.0" encoding="utf-8"?>
<p:tagLst xmlns:p="http://schemas.openxmlformats.org/presentationml/2006/main">
  <p:tag name="TIMING" val="|4.5"/>
</p:tagLst>
</file>

<file path=ppt/tags/tag3.xml><?xml version="1.0" encoding="utf-8"?>
<p:tagLst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WPS 演示</Application>
  <PresentationFormat>宽屏</PresentationFormat>
  <Paragraphs>72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楷体</vt:lpstr>
      <vt:lpstr>Calibri</vt:lpstr>
      <vt:lpstr>Times New Roman</vt:lpstr>
      <vt:lpstr>等线</vt:lpstr>
      <vt:lpstr>黑体</vt:lpstr>
      <vt:lpstr>华文行楷</vt:lpstr>
      <vt:lpstr>楷体_GB2312</vt:lpstr>
      <vt:lpstr>新宋体</vt:lpstr>
      <vt:lpstr>DengXian</vt:lpstr>
      <vt:lpstr>Segoe Print</vt:lpstr>
      <vt:lpstr>DengXian</vt:lpstr>
      <vt:lpstr>Office 主题​​</vt:lpstr>
      <vt:lpstr>物质跨膜运输的方式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微视频标题</dc:title>
  <dc:creator>lenovo</dc:creator>
  <cp:lastModifiedBy>swz</cp:lastModifiedBy>
  <cp:revision>39</cp:revision>
  <dcterms:created xsi:type="dcterms:W3CDTF">2014-05-29T07:01:00Z</dcterms:created>
  <dcterms:modified xsi:type="dcterms:W3CDTF">2018-11-15T11:42:16Z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