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266" r:id="rId4"/>
    <p:sldId id="267" r:id="rId5"/>
    <p:sldId id="268" r:id="rId7"/>
    <p:sldId id="274" r:id="rId8"/>
    <p:sldId id="275" r:id="rId9"/>
    <p:sldId id="277" r:id="rId10"/>
    <p:sldId id="279" r:id="rId11"/>
    <p:sldId id="280" r:id="rId12"/>
    <p:sldId id="281" r:id="rId13"/>
    <p:sldId id="278" r:id="rId14"/>
    <p:sldId id="27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130"/>
  </p:normalViewPr>
  <p:slideViewPr>
    <p:cSldViewPr>
      <p:cViewPr varScale="1">
        <p:scale>
          <a:sx n="72" d="100"/>
          <a:sy n="72" d="100"/>
        </p:scale>
        <p:origin x="115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618A1-C186-F14B-978D-02CDB5E2A2D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5D3A7-8A80-224A-AF9F-4AD7991C2C5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nb-NO" altLang="zh-CN" dirty="0" smtClean="0"/>
              <a:t>VCG41548300191.jpg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5D3A7-8A80-224A-AF9F-4AD7991C2C5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5D3A7-8A80-224A-AF9F-4AD7991C2C5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45314" y="1844824"/>
            <a:ext cx="7772400" cy="108012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兴奋</a:t>
            </a:r>
            <a:r>
              <a:rPr lang="zh-CN" altLang="en-US" sz="4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在神经元之间的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传导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71464" y="3068960"/>
            <a:ext cx="9649072" cy="2952328"/>
          </a:xfrm>
          <a:ln>
            <a:solidFill>
              <a:schemeClr val="tx1"/>
            </a:solidFill>
            <a:prstDash val="dash"/>
          </a:ln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所在知识模块</a:t>
            </a: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：必修三</a:t>
            </a:r>
            <a:r>
              <a:rPr lang="en-US" altLang="zh-CN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《</a:t>
            </a: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稳态与环境</a:t>
            </a:r>
            <a:r>
              <a:rPr lang="en-US" altLang="zh-CN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》</a:t>
            </a: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第二章第二节</a:t>
            </a:r>
            <a:endParaRPr lang="en-US" altLang="zh-CN" sz="2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学科：生物</a:t>
            </a:r>
            <a:endParaRPr lang="en-US" altLang="zh-CN" sz="22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</a:t>
            </a:r>
            <a:r>
              <a:rPr lang="zh-CN" altLang="en-US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段</a:t>
            </a: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：高中</a:t>
            </a:r>
            <a:endParaRPr lang="en-US" altLang="zh-CN" sz="2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适用</a:t>
            </a: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年级：高二</a:t>
            </a:r>
            <a:endParaRPr lang="en-US" altLang="zh-CN" sz="2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学校名称</a:t>
            </a: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：南京市金陵中学</a:t>
            </a:r>
            <a:endParaRPr lang="en-US" altLang="zh-CN" sz="2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制作人</a:t>
            </a:r>
            <a:r>
              <a:rPr lang="en-US" altLang="zh-CN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制作团队</a:t>
            </a: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1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张娣</a:t>
            </a:r>
            <a:endParaRPr lang="en-US" altLang="zh-CN" sz="18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制作</a:t>
            </a:r>
            <a:r>
              <a:rPr lang="zh-CN" altLang="en-US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日期</a:t>
            </a: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2018/11/15</a:t>
            </a:r>
            <a:endParaRPr lang="zh-CN" altLang="en-US" sz="2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5059" descr="pic_27732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836712"/>
            <a:ext cx="525658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47458"/>
          <p:cNvSpPr>
            <a:spLocks noGrp="1"/>
          </p:cNvSpPr>
          <p:nvPr/>
        </p:nvSpPr>
        <p:spPr>
          <a:xfrm>
            <a:off x="5663952" y="476672"/>
            <a:ext cx="6048672" cy="417646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Q5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如果神经递质一直起作用，会有什么结果？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A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：后膜会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持续性地兴奋或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抑制。</a:t>
            </a:r>
            <a:r>
              <a:rPr lang="zh-CN" altLang="en-US" sz="3200" b="1" dirty="0" smtClean="0">
                <a:solidFill>
                  <a:srgbClr val="0A090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所以递</a:t>
            </a:r>
            <a:r>
              <a:rPr lang="zh-CN" altLang="en-US" sz="3200" b="1" dirty="0">
                <a:solidFill>
                  <a:srgbClr val="0A090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质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发生效</a:t>
            </a:r>
            <a:r>
              <a:rPr lang="zh-CN" altLang="en-US" sz="3200" b="1" dirty="0">
                <a:solidFill>
                  <a:srgbClr val="0A090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应后，就被相应的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酶分解</a:t>
            </a:r>
            <a:r>
              <a:rPr lang="zh-CN" altLang="en-US" sz="3200" b="1" dirty="0">
                <a:solidFill>
                  <a:srgbClr val="0A090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或被重吸收到突触小体或扩散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离开突触间隙</a:t>
            </a:r>
            <a:r>
              <a:rPr lang="zh-CN" altLang="en-US" sz="3200" b="1" dirty="0">
                <a:solidFill>
                  <a:srgbClr val="0A090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3200" b="1" dirty="0">
              <a:solidFill>
                <a:srgbClr val="0A090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61" y="136393"/>
            <a:ext cx="3384376" cy="6048169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42" y="7708"/>
            <a:ext cx="3528392" cy="6305538"/>
          </a:xfrm>
          <a:prstGeom prst="rect">
            <a:avLst/>
          </a:prstGeom>
        </p:spPr>
      </p:pic>
      <p:sp>
        <p:nvSpPr>
          <p:cNvPr id="6" name="文本占位符 147458"/>
          <p:cNvSpPr>
            <a:spLocks noGrp="1"/>
          </p:cNvSpPr>
          <p:nvPr/>
        </p:nvSpPr>
        <p:spPr>
          <a:xfrm>
            <a:off x="7421451" y="320493"/>
            <a:ext cx="4507197" cy="490870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 smtClean="0">
                <a:latin typeface="Times" charset="0"/>
                <a:ea typeface="Times" charset="0"/>
                <a:cs typeface="Times" charset="0"/>
              </a:rPr>
              <a:t>Q6</a:t>
            </a:r>
            <a:r>
              <a:rPr lang="zh-CN" altLang="en-US" sz="3200" b="1" dirty="0" smtClean="0">
                <a:latin typeface="Times" charset="0"/>
                <a:ea typeface="Times" charset="0"/>
                <a:cs typeface="Times" charset="0"/>
              </a:rPr>
              <a:t>：</a:t>
            </a:r>
            <a:r>
              <a:rPr lang="zh-CN" altLang="en-US" sz="3200" b="1" dirty="0">
                <a:latin typeface="Times" charset="0"/>
                <a:ea typeface="Times" charset="0"/>
                <a:cs typeface="Times" charset="0"/>
              </a:rPr>
              <a:t>在突触上的信号是如何转变的？</a:t>
            </a:r>
            <a:endParaRPr lang="en-US" altLang="zh-CN" sz="3200" b="1" dirty="0">
              <a:latin typeface="Times" charset="0"/>
              <a:ea typeface="Times" charset="0"/>
              <a:cs typeface="Times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" charset="0"/>
                <a:ea typeface="Times" charset="0"/>
                <a:cs typeface="Times" charset="0"/>
              </a:rPr>
              <a:t>A</a:t>
            </a:r>
            <a:r>
              <a:rPr lang="zh-CN" altLang="en-US" sz="3200" b="1" dirty="0">
                <a:latin typeface="Times" charset="0"/>
                <a:ea typeface="Times" charset="0"/>
                <a:cs typeface="Times" charset="0"/>
              </a:rPr>
              <a:t>：兴奋在突触前膜上由</a:t>
            </a:r>
            <a:r>
              <a:rPr lang="zh-CN" altLang="en-US" sz="3200" b="1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电信号转变为化学信号</a:t>
            </a:r>
            <a:r>
              <a:rPr lang="zh-CN" altLang="en-US" sz="3200" b="1" dirty="0">
                <a:latin typeface="Times" charset="0"/>
                <a:ea typeface="Times" charset="0"/>
                <a:cs typeface="Times" charset="0"/>
              </a:rPr>
              <a:t>，突触间隙是以化学信号传递，突触后膜上由</a:t>
            </a:r>
            <a:r>
              <a:rPr lang="zh-CN" altLang="en-US" sz="3200" b="1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化学信号转变为电信号</a:t>
            </a:r>
            <a:r>
              <a:rPr lang="zh-CN" altLang="en-US" sz="3200" b="1" dirty="0">
                <a:latin typeface="Times" charset="0"/>
                <a:ea typeface="Times" charset="0"/>
                <a:cs typeface="Times" charset="0"/>
              </a:rPr>
              <a:t>。</a:t>
            </a:r>
            <a:endParaRPr lang="en-US" altLang="zh-CN" sz="3200" b="1" dirty="0">
              <a:latin typeface="Times" charset="0"/>
              <a:ea typeface="Times" charset="0"/>
              <a:cs typeface="Times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latin typeface="Times" charset="0"/>
              <a:ea typeface="Times" charset="0"/>
              <a:cs typeface="Times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latin typeface="Times" charset="0"/>
              <a:ea typeface="Times" charset="0"/>
              <a:cs typeface="Times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1344" y="5791169"/>
            <a:ext cx="849463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600" b="1" dirty="0">
                <a:ea typeface="楷体" panose="02010609060101010101" pitchFamily="49" charset="-122"/>
              </a:rPr>
              <a:t>兴奋在神经元之间的传导特点：</a:t>
            </a:r>
            <a:r>
              <a:rPr lang="zh-CN" altLang="en-US" sz="3600" b="1" dirty="0">
                <a:solidFill>
                  <a:srgbClr val="FF0000"/>
                </a:solidFill>
                <a:ea typeface="楷体" panose="02010609060101010101" pitchFamily="49" charset="-122"/>
              </a:rPr>
              <a:t>单向性</a:t>
            </a:r>
            <a:r>
              <a:rPr lang="zh-CN" altLang="en-US" sz="3600" b="1" dirty="0">
                <a:ea typeface="楷体" panose="02010609060101010101" pitchFamily="49" charset="-122"/>
              </a:rPr>
              <a:t>。</a:t>
            </a:r>
            <a:endParaRPr lang="zh-CN" altLang="en-US" sz="3600" b="1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文本占位符 147458"/>
          <p:cNvSpPr>
            <a:spLocks noGrp="1"/>
          </p:cNvSpPr>
          <p:nvPr>
            <p:ph idx="1"/>
          </p:nvPr>
        </p:nvSpPr>
        <p:spPr>
          <a:xfrm>
            <a:off x="1766889" y="80963"/>
            <a:ext cx="8137525" cy="4114800"/>
          </a:xfrm>
        </p:spPr>
        <p:txBody>
          <a:bodyPr/>
          <a:lstStyle/>
          <a:p>
            <a:pPr>
              <a:buFontTx/>
              <a:buNone/>
            </a:pPr>
            <a:endParaRPr lang="zh-CN" altLang="en-US" b="1" dirty="0"/>
          </a:p>
        </p:txBody>
      </p:sp>
      <p:pic>
        <p:nvPicPr>
          <p:cNvPr id="12291" name="Object"/>
          <p:cNvPicPr preferRelativeResize="0">
            <a:picLocks noChangeArrowheads="1" noChangeShapeType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749300"/>
            <a:ext cx="69596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0130000082030412711634994257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404664"/>
            <a:ext cx="10333370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Oval 6"/>
          <p:cNvSpPr>
            <a:spLocks noChangeArrowheads="1"/>
          </p:cNvSpPr>
          <p:nvPr/>
        </p:nvSpPr>
        <p:spPr bwMode="auto">
          <a:xfrm rot="1648339">
            <a:off x="7250317" y="1108344"/>
            <a:ext cx="1635724" cy="2594609"/>
          </a:xfrm>
          <a:prstGeom prst="ellipse">
            <a:avLst/>
          </a:prstGeom>
          <a:noFill/>
          <a:ln w="857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" name="内容占位符 2"/>
          <p:cNvSpPr txBox="1"/>
          <p:nvPr/>
        </p:nvSpPr>
        <p:spPr>
          <a:xfrm>
            <a:off x="8744215" y="517299"/>
            <a:ext cx="1296144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smtClean="0">
                <a:solidFill>
                  <a:srgbClr val="FF0000"/>
                </a:solidFill>
              </a:rPr>
              <a:t>突触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  <p:bldP spid="4" grpId="0" build="p"/>
      <p:bldP spid="4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023992" y="980728"/>
            <a:ext cx="5832648" cy="518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突触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是指一个神经元与另一个神经元或其他细胞相互接触，并发生信息传递和整合的</a:t>
            </a:r>
            <a:r>
              <a:rPr lang="zh-CN" altLang="en-US" sz="3200" b="1" dirty="0" smtClean="0">
                <a:latin typeface="黑体" panose="02010609060101010101" charset="-122"/>
                <a:ea typeface="黑体" panose="02010609060101010101" charset="-122"/>
              </a:rPr>
              <a:t>部位。</a:t>
            </a:r>
            <a:endParaRPr lang="en-US" altLang="zh-CN" sz="32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latin typeface="黑体" panose="02010609060101010101" charset="-122"/>
                <a:ea typeface="黑体" panose="02010609060101010101" charset="-122"/>
              </a:rPr>
              <a:t>它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包括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突触前膜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突触间隙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和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突触后膜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三部分。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     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7" y="980728"/>
            <a:ext cx="5480101" cy="47950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376" y="476672"/>
            <a:ext cx="3829744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华文仿宋" panose="02010600040101010101" charset="-122"/>
                <a:ea typeface="华文仿宋" panose="02010600040101010101" charset="-122"/>
              </a:rPr>
              <a:t>在神经元之间的连接中，最常见是一个神经元的</a:t>
            </a:r>
            <a:r>
              <a:rPr lang="zh-CN" altLang="en-US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轴突末梢与另一个神经元的树突</a:t>
            </a:r>
            <a:r>
              <a:rPr lang="zh-CN" altLang="en-US" b="1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或胞</a:t>
            </a:r>
            <a:r>
              <a:rPr lang="zh-CN" altLang="en-US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体连接。</a:t>
            </a:r>
            <a:endParaRPr lang="zh-CN" altLang="en-US" b="1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</a:endParaRP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0"/>
            <a:ext cx="2664296" cy="6927170"/>
          </a:xfrm>
          <a:prstGeom prst="rect">
            <a:avLst/>
          </a:prstGeom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 rot="1648339">
            <a:off x="6616720" y="752199"/>
            <a:ext cx="787487" cy="889107"/>
          </a:xfrm>
          <a:prstGeom prst="ellipse">
            <a:avLst/>
          </a:prstGeom>
          <a:noFill/>
          <a:ln w="857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 rot="1648339">
            <a:off x="6442091" y="4669894"/>
            <a:ext cx="1154765" cy="1001410"/>
          </a:xfrm>
          <a:prstGeom prst="ellipse">
            <a:avLst/>
          </a:prstGeom>
          <a:noFill/>
          <a:ln w="857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文本占位符 147458"/>
          <p:cNvSpPr>
            <a:spLocks noGrp="1" noChangeArrowheads="1"/>
          </p:cNvSpPr>
          <p:nvPr/>
        </p:nvSpPr>
        <p:spPr bwMode="auto">
          <a:xfrm>
            <a:off x="7951814" y="668963"/>
            <a:ext cx="3816424" cy="16561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突触</a:t>
            </a:r>
            <a:r>
              <a:rPr lang="zh-CN" altLang="en-US" sz="3200" b="1" dirty="0">
                <a:solidFill>
                  <a:srgbClr val="FF0000"/>
                </a:solidFill>
                <a:ea typeface="楷体" panose="02010609060101010101" pitchFamily="49" charset="-122"/>
              </a:rPr>
              <a:t>小体</a:t>
            </a:r>
            <a:r>
              <a:rPr lang="zh-CN" altLang="en-US" sz="3200" b="1" dirty="0" smtClean="0">
                <a:ea typeface="楷体" panose="02010609060101010101" pitchFamily="49" charset="-122"/>
              </a:rPr>
              <a:t>：神经元</a:t>
            </a:r>
            <a:r>
              <a:rPr lang="zh-CN" altLang="en-US" sz="3200" b="1" dirty="0">
                <a:ea typeface="楷体" panose="02010609060101010101" pitchFamily="49" charset="-122"/>
              </a:rPr>
              <a:t>的轴突末梢的膨大部分形成的</a:t>
            </a:r>
            <a:r>
              <a:rPr lang="zh-CN" altLang="en-US" sz="3200" b="1" dirty="0" smtClean="0">
                <a:ea typeface="楷体" panose="02010609060101010101" pitchFamily="49" charset="-122"/>
              </a:rPr>
              <a:t>结构。</a:t>
            </a:r>
            <a:endParaRPr lang="zh-CN" altLang="en-US" sz="3200" b="1" dirty="0">
              <a:ea typeface="楷体" panose="02010609060101010101" pitchFamily="49" charset="-122"/>
            </a:endParaRPr>
          </a:p>
        </p:txBody>
      </p:sp>
      <p:pic>
        <p:nvPicPr>
          <p:cNvPr id="4" name="图片 3" descr="u=2000530272,3562676703&amp;fm=27&amp;gp=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692696"/>
            <a:ext cx="702498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线箭头连接符 2"/>
          <p:cNvCxnSpPr/>
          <p:nvPr/>
        </p:nvCxnSpPr>
        <p:spPr>
          <a:xfrm flipV="1">
            <a:off x="5087888" y="1124744"/>
            <a:ext cx="2664296" cy="9361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147458"/>
          <p:cNvSpPr>
            <a:spLocks noGrp="1" noChangeArrowheads="1"/>
          </p:cNvSpPr>
          <p:nvPr/>
        </p:nvSpPr>
        <p:spPr bwMode="auto">
          <a:xfrm>
            <a:off x="7949717" y="3068960"/>
            <a:ext cx="1854695" cy="5760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组织液</a:t>
            </a:r>
            <a:endParaRPr lang="zh-CN" altLang="en-US" sz="32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cxnSp>
        <p:nvCxnSpPr>
          <p:cNvPr id="7" name="直线箭头连接符 6"/>
          <p:cNvCxnSpPr/>
          <p:nvPr/>
        </p:nvCxnSpPr>
        <p:spPr>
          <a:xfrm flipV="1">
            <a:off x="7195707" y="3356992"/>
            <a:ext cx="700493" cy="2520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47458"/>
          <p:cNvSpPr>
            <a:spLocks noGrp="1"/>
          </p:cNvSpPr>
          <p:nvPr/>
        </p:nvSpPr>
        <p:spPr>
          <a:xfrm>
            <a:off x="5704184" y="2320483"/>
            <a:ext cx="6152456" cy="341277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 smtClean="0">
                <a:ea typeface="楷体" panose="02010609060101010101" pitchFamily="49" charset="-122"/>
              </a:rPr>
              <a:t>Q1</a:t>
            </a:r>
            <a:r>
              <a:rPr lang="zh-CN" altLang="en-US" sz="3200" b="1" dirty="0" smtClean="0">
                <a:ea typeface="楷体" panose="02010609060101010101" pitchFamily="49" charset="-122"/>
                <a:sym typeface="宋体" panose="02010600030101010101" pitchFamily="2" charset="-122"/>
              </a:rPr>
              <a:t>：</a:t>
            </a:r>
            <a:r>
              <a:rPr lang="zh-CN" altLang="en-US" sz="3200" b="1" dirty="0">
                <a:ea typeface="楷体" panose="02010609060101010101" pitchFamily="49" charset="-122"/>
              </a:rPr>
              <a:t>突触小泡通过什么过程释放神经递质？此过程体现了细胞膜的什么特点？</a:t>
            </a:r>
            <a:endParaRPr lang="zh-CN" altLang="en-US" sz="3200" b="1" dirty="0">
              <a:ea typeface="楷体" panose="02010609060101010101" pitchFamily="49" charset="-122"/>
            </a:endParaRP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b="1" dirty="0">
                <a:ea typeface="楷体" panose="02010609060101010101" pitchFamily="49" charset="-122"/>
              </a:rPr>
              <a:t>突触小泡通过</a:t>
            </a:r>
            <a:r>
              <a:rPr lang="zh-CN" altLang="en-US" sz="3200" b="1" dirty="0">
                <a:solidFill>
                  <a:srgbClr val="FF0000"/>
                </a:solidFill>
                <a:ea typeface="楷体" panose="02010609060101010101" pitchFamily="49" charset="-122"/>
              </a:rPr>
              <a:t>胞吐</a:t>
            </a:r>
            <a:r>
              <a:rPr lang="zh-CN" altLang="en-US" sz="3200" b="1" dirty="0">
                <a:ea typeface="楷体" panose="02010609060101010101" pitchFamily="49" charset="-122"/>
              </a:rPr>
              <a:t>释放神经递质，此过程体现了细胞膜具有</a:t>
            </a:r>
            <a:r>
              <a:rPr lang="zh-CN" altLang="en-US" sz="3200" b="1" dirty="0">
                <a:solidFill>
                  <a:srgbClr val="FF0000"/>
                </a:solidFill>
                <a:ea typeface="楷体" panose="02010609060101010101" pitchFamily="49" charset="-122"/>
              </a:rPr>
              <a:t>一定的流动性</a:t>
            </a:r>
            <a:r>
              <a:rPr lang="zh-CN" altLang="en-US" sz="3200" b="1" dirty="0">
                <a:ea typeface="楷体" panose="02010609060101010101" pitchFamily="49" charset="-122"/>
              </a:rPr>
              <a:t>的结构特点。</a:t>
            </a:r>
            <a:endParaRPr lang="en-US" altLang="zh-CN" sz="3200" b="1" dirty="0"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</p:txBody>
      </p:sp>
      <p:pic>
        <p:nvPicPr>
          <p:cNvPr id="4" name="图片 45059" descr="pic_27732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92696"/>
            <a:ext cx="525658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占位符 147458"/>
          <p:cNvSpPr>
            <a:spLocks noGrp="1"/>
          </p:cNvSpPr>
          <p:nvPr/>
        </p:nvSpPr>
        <p:spPr>
          <a:xfrm>
            <a:off x="5735960" y="332656"/>
            <a:ext cx="6048672" cy="1296144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神经</a:t>
            </a:r>
            <a:r>
              <a:rPr lang="zh-CN" altLang="en-US" sz="3200" b="1" dirty="0">
                <a:solidFill>
                  <a:srgbClr val="FF0000"/>
                </a:solidFill>
                <a:ea typeface="楷体" panose="02010609060101010101" pitchFamily="49" charset="-122"/>
              </a:rPr>
              <a:t>递</a:t>
            </a:r>
            <a:r>
              <a:rPr lang="zh-CN" altLang="en-US" sz="32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质</a:t>
            </a:r>
            <a:r>
              <a:rPr lang="zh-CN" altLang="en-US" sz="3200" b="1" dirty="0">
                <a:ea typeface="楷体" panose="02010609060101010101" pitchFamily="49" charset="-122"/>
              </a:rPr>
              <a:t>，如乙酰胆碱、甘氨酸、谷氨酸、肾上腺素等</a:t>
            </a:r>
            <a:r>
              <a:rPr lang="zh-CN" altLang="en-US" sz="3200" b="1" dirty="0" smtClean="0">
                <a:ea typeface="楷体" panose="02010609060101010101" pitchFamily="49" charset="-122"/>
              </a:rPr>
              <a:t>。</a:t>
            </a: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5059" descr="pic_27732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836712"/>
            <a:ext cx="525658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47458"/>
          <p:cNvSpPr>
            <a:spLocks noGrp="1"/>
          </p:cNvSpPr>
          <p:nvPr/>
        </p:nvSpPr>
        <p:spPr>
          <a:xfrm>
            <a:off x="5663952" y="476672"/>
            <a:ext cx="6048672" cy="612068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 dirty="0">
                <a:ea typeface="楷体" panose="02010609060101010101" pitchFamily="49" charset="-122"/>
              </a:rPr>
              <a:t>Q2</a:t>
            </a:r>
            <a:r>
              <a:rPr lang="zh-CN" altLang="en-US" sz="3200" b="1" dirty="0">
                <a:ea typeface="楷体" panose="02010609060101010101" pitchFamily="49" charset="-122"/>
                <a:sym typeface="宋体" panose="02010600030101010101" pitchFamily="2" charset="-122"/>
              </a:rPr>
              <a:t>：神经递质怎样作用于突触后膜</a:t>
            </a:r>
            <a:r>
              <a:rPr lang="zh-CN" altLang="en-US" sz="3200" b="1" dirty="0" smtClean="0">
                <a:ea typeface="楷体" panose="02010609060101010101" pitchFamily="49" charset="-122"/>
                <a:sym typeface="宋体" panose="02010600030101010101" pitchFamily="2" charset="-122"/>
              </a:rPr>
              <a:t>？</a:t>
            </a:r>
            <a:endParaRPr lang="en-US" altLang="zh-CN" sz="3200" b="1" dirty="0" smtClean="0"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ea typeface="楷体" panose="02010609060101010101" pitchFamily="49" charset="-122"/>
              </a:rPr>
              <a:t>神经递质通过与突触后膜上的</a:t>
            </a:r>
            <a:r>
              <a:rPr lang="zh-CN" altLang="en-US" sz="32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受体</a:t>
            </a:r>
            <a:r>
              <a:rPr lang="zh-CN" altLang="en-US" sz="3200" b="1" dirty="0" smtClean="0">
                <a:ea typeface="楷体" panose="02010609060101010101" pitchFamily="49" charset="-122"/>
              </a:rPr>
              <a:t>结合，打开</a:t>
            </a:r>
            <a:r>
              <a:rPr lang="zh-CN" altLang="en-US" sz="32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离子通道</a:t>
            </a:r>
            <a:r>
              <a:rPr lang="zh-CN" altLang="en-US" sz="3200" b="1" dirty="0" smtClean="0">
                <a:ea typeface="楷体" panose="02010609060101010101" pitchFamily="49" charset="-122"/>
              </a:rPr>
              <a:t>，继续传导信号。此处体现了细胞膜参与细胞间的</a:t>
            </a:r>
            <a:r>
              <a:rPr lang="zh-CN" altLang="en-US" sz="32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信息传递</a:t>
            </a:r>
            <a:r>
              <a:rPr lang="zh-CN" altLang="en-US" sz="3200" b="1" dirty="0" smtClean="0">
                <a:ea typeface="楷体" panose="02010609060101010101" pitchFamily="49" charset="-122"/>
              </a:rPr>
              <a:t>的功能。</a:t>
            </a:r>
            <a:endParaRPr lang="en-US" altLang="zh-CN" sz="3200" b="1" dirty="0" smtClean="0"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5059" descr="pic_27732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836712"/>
            <a:ext cx="525658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47458"/>
          <p:cNvSpPr>
            <a:spLocks noGrp="1"/>
          </p:cNvSpPr>
          <p:nvPr/>
        </p:nvSpPr>
        <p:spPr>
          <a:xfrm>
            <a:off x="5663952" y="476672"/>
            <a:ext cx="6048672" cy="612068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 smtClean="0">
                <a:ea typeface="楷体" panose="02010609060101010101" pitchFamily="49" charset="-122"/>
              </a:rPr>
              <a:t>Q3</a:t>
            </a:r>
            <a:r>
              <a:rPr lang="zh-CN" altLang="en-US" sz="3200" b="1" dirty="0" smtClean="0">
                <a:ea typeface="楷体" panose="02010609060101010101" pitchFamily="49" charset="-122"/>
              </a:rPr>
              <a:t>：</a:t>
            </a:r>
            <a:r>
              <a:rPr lang="zh-CN" altLang="en-US" sz="3200" b="1" dirty="0">
                <a:ea typeface="楷体" panose="02010609060101010101" pitchFamily="49" charset="-122"/>
              </a:rPr>
              <a:t>若某种神经递质与其受体结合，打开的是钠离子通道，钠离子内流的运输方式是什么</a:t>
            </a:r>
            <a:r>
              <a:rPr lang="zh-CN" altLang="en-US" sz="3200" b="1" dirty="0" smtClean="0">
                <a:ea typeface="楷体" panose="02010609060101010101" pitchFamily="49" charset="-122"/>
              </a:rPr>
              <a:t>？产生的效应又是什么？</a:t>
            </a:r>
            <a:endParaRPr lang="en-US" altLang="zh-CN" sz="3200" b="1" dirty="0" smtClean="0"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 smtClean="0">
                <a:ea typeface="楷体" panose="02010609060101010101" pitchFamily="49" charset="-122"/>
              </a:rPr>
              <a:t>A</a:t>
            </a:r>
            <a:r>
              <a:rPr lang="zh-CN" altLang="en-US" sz="3200" b="1" dirty="0" smtClean="0">
                <a:ea typeface="楷体" panose="02010609060101010101" pitchFamily="49" charset="-122"/>
              </a:rPr>
              <a:t>：以</a:t>
            </a:r>
            <a:r>
              <a:rPr lang="zh-CN" altLang="en-US" sz="32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协助扩散</a:t>
            </a:r>
            <a:r>
              <a:rPr lang="zh-CN" altLang="en-US" sz="3200" b="1" dirty="0" smtClean="0">
                <a:ea typeface="楷体" panose="02010609060101010101" pitchFamily="49" charset="-122"/>
              </a:rPr>
              <a:t>的方式顺浓度梯度进入细胞。效应：后膜变为动作电位，即</a:t>
            </a:r>
            <a:r>
              <a:rPr lang="zh-CN" altLang="en-US" sz="32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兴奋</a:t>
            </a:r>
            <a:r>
              <a:rPr lang="zh-CN" altLang="en-US" sz="3200" b="1" dirty="0" smtClean="0">
                <a:ea typeface="楷体" panose="02010609060101010101" pitchFamily="49" charset="-122"/>
              </a:rPr>
              <a:t>。</a:t>
            </a:r>
            <a:endParaRPr lang="en-US" altLang="zh-CN" sz="3200" b="1" dirty="0" smtClean="0"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endParaRPr lang="zh-CN" altLang="en-US" sz="3200" b="1" dirty="0"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5059" descr="pic_27732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836712"/>
            <a:ext cx="525658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47458"/>
          <p:cNvSpPr>
            <a:spLocks noGrp="1"/>
          </p:cNvSpPr>
          <p:nvPr/>
        </p:nvSpPr>
        <p:spPr>
          <a:xfrm>
            <a:off x="5663952" y="476672"/>
            <a:ext cx="6048672" cy="612068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 smtClean="0">
                <a:ea typeface="楷体" panose="02010609060101010101" pitchFamily="49" charset="-122"/>
              </a:rPr>
              <a:t>Q4</a:t>
            </a:r>
            <a:r>
              <a:rPr lang="zh-CN" altLang="en-US" sz="3200" b="1" dirty="0" smtClean="0">
                <a:ea typeface="楷体" panose="02010609060101010101" pitchFamily="49" charset="-122"/>
              </a:rPr>
              <a:t>：</a:t>
            </a:r>
            <a:r>
              <a:rPr lang="zh-CN" altLang="en-US" sz="3200" b="1" dirty="0">
                <a:latin typeface="华文仿宋" panose="02010600040101010101" charset="-122"/>
                <a:ea typeface="华文仿宋" panose="02010600040101010101" charset="-122"/>
              </a:rPr>
              <a:t>突触前膜释放的神经递质作用于突触后膜，一定使后一个神经元发生兴奋吗？</a:t>
            </a:r>
            <a:endParaRPr lang="zh-CN" altLang="en-US" sz="3200" b="1" dirty="0">
              <a:latin typeface="华文仿宋" panose="02010600040101010101" charset="-122"/>
              <a:ea typeface="华文仿宋" panose="02010600040101010101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 smtClean="0">
                <a:ea typeface="楷体" panose="02010609060101010101" pitchFamily="49" charset="-122"/>
              </a:rPr>
              <a:t>A</a:t>
            </a:r>
            <a:r>
              <a:rPr lang="zh-CN" altLang="en-US" sz="3200" b="1" dirty="0" smtClean="0">
                <a:ea typeface="楷体" panose="02010609060101010101" pitchFamily="49" charset="-122"/>
              </a:rPr>
              <a:t>：如果打开的是</a:t>
            </a:r>
            <a:r>
              <a:rPr lang="zh-CN" altLang="en-US" sz="32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氯离子通道</a:t>
            </a:r>
            <a:r>
              <a:rPr lang="zh-CN" altLang="en-US" sz="3200" b="1" dirty="0" smtClean="0">
                <a:ea typeface="楷体" panose="02010609060101010101" pitchFamily="49" charset="-122"/>
              </a:rPr>
              <a:t>，氯离子内流，突触后膜更难兴奋，即</a:t>
            </a:r>
            <a:r>
              <a:rPr lang="zh-CN" altLang="en-US" sz="32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抑制</a:t>
            </a:r>
            <a:r>
              <a:rPr lang="zh-CN" altLang="en-US" sz="3200" b="1" dirty="0" smtClean="0">
                <a:ea typeface="楷体" panose="02010609060101010101" pitchFamily="49" charset="-122"/>
              </a:rPr>
              <a:t>。</a:t>
            </a:r>
            <a:endParaRPr lang="zh-CN" altLang="en-US" sz="3200" b="1" dirty="0"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</Words>
  <Application>WPS 演示</Application>
  <PresentationFormat>宽屏</PresentationFormat>
  <Paragraphs>112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楷体</vt:lpstr>
      <vt:lpstr>黑体</vt:lpstr>
      <vt:lpstr>华文仿宋</vt:lpstr>
      <vt:lpstr>Times New Roman</vt:lpstr>
      <vt:lpstr>Times</vt:lpstr>
      <vt:lpstr>Calibri</vt:lpstr>
      <vt:lpstr>DengXian</vt:lpstr>
      <vt:lpstr>Segoe Print</vt:lpstr>
      <vt:lpstr>DengXian</vt:lpstr>
      <vt:lpstr>Office 主题​​</vt:lpstr>
      <vt:lpstr>兴奋在神经元之间的传导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微视频标题</dc:title>
  <dc:creator>lenovo</dc:creator>
  <cp:lastModifiedBy>swz</cp:lastModifiedBy>
  <cp:revision>41</cp:revision>
  <dcterms:created xsi:type="dcterms:W3CDTF">2014-05-29T07:01:00Z</dcterms:created>
  <dcterms:modified xsi:type="dcterms:W3CDTF">2018-11-15T12:00:51Z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</Properties>
</file>