
<file path=[Content_Types].xml><?xml version="1.0" encoding="utf-8"?>
<Types xmlns="http://schemas.openxmlformats.org/package/2006/content-types">
  <Default Extension="vml" ContentType="application/vnd.openxmlformats-officedocument.vmlDrawing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0"/>
  </p:notesMasterIdLst>
  <p:sldIdLst>
    <p:sldId id="669" r:id="rId5"/>
    <p:sldId id="681" r:id="rId6"/>
    <p:sldId id="257" r:id="rId7"/>
    <p:sldId id="609" r:id="rId8"/>
    <p:sldId id="610" r:id="rId9"/>
    <p:sldId id="611" r:id="rId11"/>
    <p:sldId id="612" r:id="rId12"/>
    <p:sldId id="613" r:id="rId13"/>
    <p:sldId id="614" r:id="rId14"/>
    <p:sldId id="615" r:id="rId15"/>
    <p:sldId id="616" r:id="rId16"/>
    <p:sldId id="617" r:id="rId17"/>
    <p:sldId id="66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CCFF"/>
    <a:srgbClr val="00FF99"/>
    <a:srgbClr val="FF00FF"/>
    <a:srgbClr val="000000"/>
    <a:srgbClr val="FFFF00"/>
    <a:srgbClr val="FFFFFF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3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幻灯片图像占位符 4097"/>
          <p:cNvSpPr/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3" name="文本占位符 4098"/>
          <p:cNvSpPr/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单击此处编辑母版文本样式
第二级
第三级
第四级
第五级</a:t>
            </a:r>
            <a:endParaRPr lang="zh-CN" altLang="en-US"/>
          </a:p>
        </p:txBody>
      </p:sp>
      <p:sp>
        <p:nvSpPr>
          <p:cNvPr id="4100" name="页眉占位符 4099"/>
          <p:cNvSpPr/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fontAlgn="base" latinLnBrk="0" hangingPunct="1"/>
            <a:endParaRPr lang="zh-CN" altLang="en-US" sz="1200" strike="noStrike" noProof="1" dirty="0"/>
          </a:p>
        </p:txBody>
      </p:sp>
      <p:sp>
        <p:nvSpPr>
          <p:cNvPr id="4101" name="日期占位符 4100"/>
          <p:cNvSpPr/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eaLnBrk="1" fontAlgn="base" latinLnBrk="0" hangingPunct="1"/>
            <a:endParaRPr lang="zh-CN" altLang="en-US" sz="1200" strike="noStrike" noProof="1" dirty="0"/>
          </a:p>
        </p:txBody>
      </p:sp>
      <p:sp>
        <p:nvSpPr>
          <p:cNvPr id="4102" name="页脚占位符 4101"/>
          <p:cNvSpPr/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fontAlgn="base" latinLnBrk="0" hangingPunct="1"/>
            <a:endParaRPr lang="zh-CN" altLang="en-US" sz="1200" strike="noStrike" noProof="1" dirty="0"/>
          </a:p>
        </p:txBody>
      </p:sp>
      <p:sp>
        <p:nvSpPr>
          <p:cNvPr id="4103" name="灯片编号占位符 4102"/>
          <p:cNvSpPr/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eaLnBrk="1" fontAlgn="base" latinLnBrk="0" hangingPunct="1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/>
          <p:nvPr>
            <p:ph type="sldImg"/>
          </p:nvPr>
        </p:nvSpPr>
        <p:spPr/>
      </p:sp>
      <p:sp>
        <p:nvSpPr>
          <p:cNvPr id="15362" name="文本占位符 2"/>
          <p:cNvSpPr/>
          <p:nvPr>
            <p:ph type="body"/>
          </p:nvPr>
        </p:nvSpPr>
        <p:spPr/>
        <p:txBody>
          <a:bodyPr anchor="t"/>
          <a:p>
            <a:pPr lvl="0" indent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矩形 2053"/>
          <p:cNvSpPr/>
          <p:nvPr userDrawn="1"/>
        </p:nvSpPr>
        <p:spPr>
          <a:xfrm>
            <a:off x="0" y="5229225"/>
            <a:ext cx="9144000" cy="504825"/>
          </a:xfrm>
          <a:prstGeom prst="rect">
            <a:avLst/>
          </a:prstGeom>
          <a:solidFill>
            <a:srgbClr val="336600"/>
          </a:soli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50" name="标题 2049"/>
          <p:cNvSpPr>
            <a:spLocks noGrp="1"/>
          </p:cNvSpPr>
          <p:nvPr>
            <p:ph type="ctrTitle" sz="quarter" hasCustomPrompt="1"/>
          </p:nvPr>
        </p:nvSpPr>
        <p:spPr>
          <a:xfrm>
            <a:off x="1219200" y="2895600"/>
            <a:ext cx="7620000" cy="838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sz="4400" kern="1200">
                <a:solidFill>
                  <a:srgbClr val="FFFFCC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第一节  生态系统的结构</a:t>
            </a:r>
            <a:endParaRPr lang="zh-CN" altLang="en-US" strike="noStrike" noProof="1"/>
          </a:p>
        </p:txBody>
      </p:sp>
      <p:sp>
        <p:nvSpPr>
          <p:cNvPr id="2051" name="日期占位符 2050"/>
          <p:cNvSpPr>
            <a:spLocks noGrp="1"/>
          </p:cNvSpPr>
          <p:nvPr>
            <p:ph type="dt" sz="quarter" idx="2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fontAlgn="base"/>
            <a:endParaRPr lang="zh-CN" altLang="en-US" strike="noStrike" noProof="1"/>
          </a:p>
        </p:txBody>
      </p:sp>
      <p:sp>
        <p:nvSpPr>
          <p:cNvPr id="2052" name="页脚占位符 2051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fontAlgn="base"/>
            <a:endParaRPr lang="zh-CN" strike="noStrike" noProof="1"/>
          </a:p>
        </p:txBody>
      </p:sp>
      <p:sp>
        <p:nvSpPr>
          <p:cNvPr id="2053" name="灯片编号占位符 2052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2250" y="88900"/>
            <a:ext cx="1962150" cy="5702300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772702" cy="57023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924" y="16002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88900"/>
            <a:ext cx="7772400" cy="12065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772400" cy="4191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8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476250" lvl="0" indent="-4762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FF99"/>
        </a:buClr>
        <a:buSzPct val="90000"/>
        <a:buFont typeface="Wingdings" panose="05000000000000000000" pitchFamily="2" charset="2"/>
        <a:buChar char="q"/>
        <a:defRPr sz="3200" b="0" i="0" u="none" kern="1200" baseline="0">
          <a:solidFill>
            <a:srgbClr val="FFFFCC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95250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b="1" i="0" u="none" kern="1200" baseline="0">
          <a:solidFill>
            <a:srgbClr val="FFFFFF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3716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 b="1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7907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1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209800" lvl="4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000" b="1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000" b="1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000" b="1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000" b="1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000" b="1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.wmf"/><Relationship Id="rId1" Type="http://schemas.openxmlformats.org/officeDocument/2006/relationships/control" Target="../activeX/activeX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06320" y="1294130"/>
            <a:ext cx="4879340" cy="2721610"/>
          </a:xfrm>
          <a:ln w="12700" cmpd="sng">
            <a:solidFill>
              <a:schemeClr val="tx1"/>
            </a:solidFill>
            <a:prstDash val="solid"/>
          </a:ln>
        </p:spPr>
        <p:txBody>
          <a:bodyPr/>
          <a:p>
            <a:pPr algn="l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学科：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生物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教材版本：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苏教版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标题：</a:t>
            </a:r>
            <a:r>
              <a:rPr lang="zh-CN" altLang="en-US" sz="2800" b="1">
                <a:latin typeface="Times New Roman" panose="02020603050405020304" pitchFamily="2" charset="0"/>
                <a:ea typeface="楷体" panose="02010609060101010101" charset="-122"/>
              </a:rPr>
              <a:t>DNA分子的复制方式</a:t>
            </a:r>
            <a:endParaRPr lang="zh-CN" altLang="en-US" sz="2800" b="1">
              <a:latin typeface="Times New Roman" panose="02020603050405020304" pitchFamily="2" charset="0"/>
              <a:ea typeface="楷体" panose="02010609060101010101" charset="-122"/>
            </a:endParaRPr>
          </a:p>
          <a:p>
            <a:pPr algn="l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作者：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张娣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单位：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南京市金陵中学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3313"/>
          <p:cNvPicPr>
            <a:picLocks noChangeAspect="1"/>
          </p:cNvPicPr>
          <p:nvPr/>
        </p:nvPicPr>
        <p:blipFill>
          <a:blip r:embed="rId1"/>
          <a:srcRect l="30257" t="30511" r="21013" b="30122"/>
          <a:stretch>
            <a:fillRect/>
          </a:stretch>
        </p:blipFill>
        <p:spPr>
          <a:xfrm>
            <a:off x="179388" y="476250"/>
            <a:ext cx="6472237" cy="571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矩形 13314"/>
          <p:cNvSpPr/>
          <p:nvPr/>
        </p:nvSpPr>
        <p:spPr>
          <a:xfrm>
            <a:off x="5508625" y="1557338"/>
            <a:ext cx="908050" cy="28733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>
              <a:solidFill>
                <a:srgbClr val="0000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39" name="矩形 13315"/>
          <p:cNvSpPr/>
          <p:nvPr/>
        </p:nvSpPr>
        <p:spPr>
          <a:xfrm>
            <a:off x="322263" y="5157788"/>
            <a:ext cx="722312" cy="26035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292" name="组合 13316"/>
          <p:cNvGrpSpPr/>
          <p:nvPr/>
        </p:nvGrpSpPr>
        <p:grpSpPr>
          <a:xfrm>
            <a:off x="5543550" y="3213100"/>
            <a:ext cx="814388" cy="288925"/>
            <a:chOff x="0" y="0"/>
            <a:chExt cx="363" cy="136"/>
          </a:xfrm>
        </p:grpSpPr>
        <p:sp>
          <p:nvSpPr>
            <p:cNvPr id="14341" name="矩形 13317"/>
            <p:cNvSpPr/>
            <p:nvPr/>
          </p:nvSpPr>
          <p:spPr>
            <a:xfrm>
              <a:off x="0" y="0"/>
              <a:ext cx="363" cy="136"/>
            </a:xfrm>
            <a:prstGeom prst="rect">
              <a:avLst/>
            </a:prstGeom>
            <a:solidFill>
              <a:srgbClr val="660033"/>
            </a:solidFill>
            <a:ln w="9525" cap="flat" cmpd="sng">
              <a:solidFill>
                <a:srgbClr val="99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2" name="矩形 13318"/>
            <p:cNvSpPr/>
            <p:nvPr/>
          </p:nvSpPr>
          <p:spPr>
            <a:xfrm>
              <a:off x="182" y="0"/>
              <a:ext cx="181" cy="136"/>
            </a:xfrm>
            <a:prstGeom prst="rect">
              <a:avLst/>
            </a:prstGeom>
            <a:solidFill>
              <a:srgbClr val="660033"/>
            </a:solidFill>
            <a:ln w="9525" cap="flat" cmpd="sng">
              <a:solidFill>
                <a:srgbClr val="99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295" name="组合 13319"/>
          <p:cNvGrpSpPr/>
          <p:nvPr/>
        </p:nvGrpSpPr>
        <p:grpSpPr>
          <a:xfrm>
            <a:off x="2843213" y="3141663"/>
            <a:ext cx="785812" cy="260350"/>
            <a:chOff x="0" y="0"/>
            <a:chExt cx="363" cy="136"/>
          </a:xfrm>
        </p:grpSpPr>
        <p:sp>
          <p:nvSpPr>
            <p:cNvPr id="14344" name="矩形 13320"/>
            <p:cNvSpPr/>
            <p:nvPr/>
          </p:nvSpPr>
          <p:spPr>
            <a:xfrm>
              <a:off x="0" y="0"/>
              <a:ext cx="363" cy="136"/>
            </a:xfrm>
            <a:prstGeom prst="rect">
              <a:avLst/>
            </a:prstGeom>
            <a:solidFill>
              <a:srgbClr val="660033"/>
            </a:solidFill>
            <a:ln w="9525" cap="flat" cmpd="sng">
              <a:solidFill>
                <a:srgbClr val="99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5" name="矩形 13321"/>
            <p:cNvSpPr/>
            <p:nvPr/>
          </p:nvSpPr>
          <p:spPr>
            <a:xfrm>
              <a:off x="182" y="0"/>
              <a:ext cx="181" cy="136"/>
            </a:xfrm>
            <a:prstGeom prst="rect">
              <a:avLst/>
            </a:prstGeom>
            <a:solidFill>
              <a:srgbClr val="660033"/>
            </a:solidFill>
            <a:ln w="9525" cap="flat" cmpd="sng">
              <a:solidFill>
                <a:srgbClr val="99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59" name="矩形 13358"/>
          <p:cNvSpPr/>
          <p:nvPr/>
        </p:nvSpPr>
        <p:spPr>
          <a:xfrm>
            <a:off x="1260475" y="4879975"/>
            <a:ext cx="1636713" cy="9461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28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2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N/</a:t>
            </a:r>
            <a:r>
              <a:rPr lang="en-US" altLang="zh-CN" sz="28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2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endParaRPr lang="zh-CN" altLang="en-US" sz="2800" b="1" strike="noStrike" noProof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3360" name="矩形 13359"/>
          <p:cNvSpPr/>
          <p:nvPr/>
        </p:nvSpPr>
        <p:spPr>
          <a:xfrm>
            <a:off x="3779838" y="2863850"/>
            <a:ext cx="1636713" cy="9461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28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2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28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28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N-</a:t>
            </a:r>
            <a:endParaRPr lang="en-US" altLang="zh-CN" sz="2800" b="1" strike="noStrike" noProof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  <a:p>
            <a:pPr lvl="0" fontAlgn="base"/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endParaRPr lang="zh-CN" altLang="en-US" sz="2800" b="1" strike="noStrike" noProof="1">
              <a:solidFill>
                <a:srgbClr val="990000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3361" name="矩形 13360"/>
          <p:cNvSpPr/>
          <p:nvPr/>
        </p:nvSpPr>
        <p:spPr>
          <a:xfrm>
            <a:off x="6661150" y="3294063"/>
            <a:ext cx="2363788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28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2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28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28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endParaRPr lang="zh-CN" altLang="en-US" sz="2800" b="1" strike="noStrike" noProof="1">
              <a:solidFill>
                <a:srgbClr val="990000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3362" name="矩形 13361"/>
          <p:cNvSpPr/>
          <p:nvPr/>
        </p:nvSpPr>
        <p:spPr>
          <a:xfrm>
            <a:off x="6588125" y="1638300"/>
            <a:ext cx="2360613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28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28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28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28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endParaRPr lang="zh-CN" altLang="en-US" sz="2800" b="1" strike="noStrike" noProof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3363" name="文本框 13362"/>
          <p:cNvSpPr txBox="1"/>
          <p:nvPr/>
        </p:nvSpPr>
        <p:spPr>
          <a:xfrm>
            <a:off x="250825" y="0"/>
            <a:ext cx="33115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（三）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演绎推理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                   </a:t>
            </a:r>
            <a:endParaRPr lang="zh-CN" altLang="en-US" sz="32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0" grpId="0"/>
      <p:bldP spid="12290" grpId="0" animBg="1"/>
      <p:bldP spid="13362" grpId="0"/>
      <p:bldP spid="13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/>
          <p:cNvPicPr>
            <a:picLocks noChangeAspect="1"/>
          </p:cNvPicPr>
          <p:nvPr/>
        </p:nvPicPr>
        <p:blipFill>
          <a:blip r:embed="rId1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5" y="765175"/>
            <a:ext cx="1679575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/>
          <p:cNvPicPr>
            <a:picLocks noChangeAspect="1"/>
          </p:cNvPicPr>
          <p:nvPr/>
        </p:nvPicPr>
        <p:blipFill>
          <a:blip r:embed="rId2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963863"/>
            <a:ext cx="2317750" cy="2459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5346700"/>
            <a:ext cx="2087562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313" y="765175"/>
            <a:ext cx="2289175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/>
          <p:cNvPicPr>
            <a:picLocks noChangeAspect="1"/>
          </p:cNvPicPr>
          <p:nvPr/>
        </p:nvPicPr>
        <p:blipFill>
          <a:blip r:embed="rId5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4738" y="1385888"/>
            <a:ext cx="16002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413" y="4410075"/>
            <a:ext cx="233680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1434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5" y="4410075"/>
            <a:ext cx="2122488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图片 1434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3550" y="4410075"/>
            <a:ext cx="2041525" cy="230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图片 1434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8975" y="1169988"/>
            <a:ext cx="165576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图片 143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750" y="1601788"/>
            <a:ext cx="5856288" cy="3128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文本框 14347"/>
          <p:cNvSpPr txBox="1"/>
          <p:nvPr/>
        </p:nvSpPr>
        <p:spPr>
          <a:xfrm>
            <a:off x="323850" y="260350"/>
            <a:ext cx="295275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（四）实验验证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58162" cy="711200"/>
          </a:xfrm>
          <a:ln>
            <a:solidFill>
              <a:srgbClr val="000000"/>
            </a:solidFill>
            <a:miter/>
          </a:ln>
        </p:spPr>
        <p:txBody>
          <a:bodyPr anchor="ctr"/>
          <a:p>
            <a:r>
              <a:rPr lang="zh-CN" altLang="en-US" sz="3200" b="1">
                <a:solidFill>
                  <a:srgbClr val="000000"/>
                </a:solidFill>
                <a:ea typeface="华文中宋" pitchFamily="2" charset="-122"/>
              </a:rPr>
              <a:t>放入盛有氯化铯溶液的试管中离心处理</a:t>
            </a:r>
            <a:endParaRPr lang="zh-CN" altLang="en-US" sz="3200" b="1">
              <a:solidFill>
                <a:srgbClr val="000000"/>
              </a:solidFill>
              <a:ea typeface="华文中宋" pitchFamily="2" charset="-122"/>
            </a:endParaRPr>
          </a:p>
        </p:txBody>
      </p:sp>
      <p:pic>
        <p:nvPicPr>
          <p:cNvPr id="15363" name="图片 15362"/>
          <p:cNvPicPr>
            <a:picLocks noChangeAspect="1"/>
          </p:cNvPicPr>
          <p:nvPr/>
        </p:nvPicPr>
        <p:blipFill>
          <a:blip r:embed="rId1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013" y="1052513"/>
            <a:ext cx="1598612" cy="364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5363"/>
          <p:cNvPicPr>
            <a:picLocks noChangeAspect="1"/>
          </p:cNvPicPr>
          <p:nvPr/>
        </p:nvPicPr>
        <p:blipFill>
          <a:blip r:embed="rId2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300" y="1285875"/>
            <a:ext cx="1477963" cy="336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15364"/>
          <p:cNvPicPr>
            <a:picLocks noChangeAspect="1"/>
          </p:cNvPicPr>
          <p:nvPr/>
        </p:nvPicPr>
        <p:blipFill>
          <a:blip r:embed="rId3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925" y="3468688"/>
            <a:ext cx="1477963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5365"/>
          <p:cNvPicPr>
            <a:picLocks noChangeAspect="1"/>
          </p:cNvPicPr>
          <p:nvPr/>
        </p:nvPicPr>
        <p:blipFill>
          <a:blip r:embed="rId4">
            <a:clrChange>
              <a:clrFrom>
                <a:srgbClr val="FAE8CF"/>
              </a:clrFrom>
              <a:clrTo>
                <a:srgbClr val="FAE8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5" y="3357563"/>
            <a:ext cx="1539875" cy="3519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文本框 15366"/>
          <p:cNvSpPr txBox="1"/>
          <p:nvPr/>
        </p:nvSpPr>
        <p:spPr>
          <a:xfrm>
            <a:off x="-180975" y="2060575"/>
            <a:ext cx="1528763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轻链带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（含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14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2484438" y="3232150"/>
            <a:ext cx="136842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重链带（含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15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2843213" y="4797425"/>
            <a:ext cx="2160587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中链带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（含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14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和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15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7235190" y="4087813"/>
            <a:ext cx="1792288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轻链带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（含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14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7092315" y="5084763"/>
            <a:ext cx="2411413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      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中链带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（含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14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和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15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  <a:ea typeface="楷体" panose="02010609060101010101" charset="-122"/>
              </a:rPr>
              <a:t>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2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  <p:bldP spid="15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内容占位符 2"/>
          <p:cNvSpPr>
            <a:spLocks noGrp="1"/>
          </p:cNvSpPr>
          <p:nvPr>
            <p:ph idx="1"/>
          </p:nvPr>
        </p:nvSpPr>
        <p:spPr>
          <a:xfrm>
            <a:off x="180975" y="908050"/>
            <a:ext cx="8772525" cy="4527550"/>
          </a:xfrm>
        </p:spPr>
        <p:txBody>
          <a:bodyPr anchor="t"/>
          <a:p>
            <a:pPr marL="0" indent="0">
              <a:buNone/>
            </a:pPr>
            <a:r>
              <a:rPr lang="zh-CN" altLang="en-US" sz="3600" b="1">
                <a:latin typeface="Times New Roman" panose="02020603050405020304" pitchFamily="2" charset="0"/>
              </a:rPr>
              <a:t>继续探究：如果培养</a:t>
            </a:r>
            <a:r>
              <a:rPr lang="en-US" altLang="zh-CN" sz="3600" b="1">
                <a:latin typeface="Times New Roman" panose="02020603050405020304" pitchFamily="2" charset="0"/>
              </a:rPr>
              <a:t>n</a:t>
            </a:r>
            <a:r>
              <a:rPr lang="zh-CN" altLang="en-US" sz="3600" b="1">
                <a:latin typeface="Times New Roman" panose="02020603050405020304" pitchFamily="2" charset="0"/>
              </a:rPr>
              <a:t>代，得到的条带会发生什么变化？</a:t>
            </a:r>
            <a:endParaRPr lang="zh-CN" altLang="en-US" sz="3600" b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1025" name="" r:id="rId1" imgW="9232900" imgH="6881813"/>
        </mc:Choice>
        <mc:Fallback>
          <p:control name="" r:id="rId1" imgW="9232900" imgH="6881813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41275" y="-22225"/>
                  <a:ext cx="9232900" cy="68818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6145"/>
          <p:cNvSpPr txBox="1"/>
          <p:nvPr/>
        </p:nvSpPr>
        <p:spPr>
          <a:xfrm>
            <a:off x="1835150" y="2997200"/>
            <a:ext cx="72739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rgbClr val="FFFFFF"/>
                </a:solidFill>
                <a:ea typeface="华文中宋" pitchFamily="2" charset="-122"/>
              </a:rPr>
              <a:t>DNA</a:t>
            </a:r>
            <a:r>
              <a:rPr lang="zh-CN" altLang="en-US" sz="4800" b="1" dirty="0">
                <a:solidFill>
                  <a:srgbClr val="FFFFFF"/>
                </a:solidFill>
                <a:ea typeface="华文中宋" pitchFamily="2" charset="-122"/>
              </a:rPr>
              <a:t>分子的复制方式</a:t>
            </a:r>
            <a:endParaRPr lang="zh-CN" altLang="en-US" sz="4800" b="1" dirty="0">
              <a:solidFill>
                <a:srgbClr val="FFFFFF"/>
              </a:solidFill>
              <a:ea typeface="华文中宋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502285" y="1918335"/>
            <a:ext cx="8518525" cy="95313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wrap="square">
            <a:spAutoFit/>
          </a:bodyPr>
          <a:p>
            <a:endParaRPr lang="en-US" altLang="zh-CN" sz="28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沃森和克里克假设，</a:t>
            </a:r>
            <a:r>
              <a:rPr lang="en-US" altLang="zh-CN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复制方式是半保留复制。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1" name="矩形 7170"/>
          <p:cNvSpPr/>
          <p:nvPr/>
        </p:nvSpPr>
        <p:spPr>
          <a:xfrm>
            <a:off x="4519930" y="260985"/>
            <a:ext cx="4966970" cy="645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探究</a:t>
            </a:r>
            <a:r>
              <a:rPr lang="en-US" altLang="zh-CN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的复制方式</a:t>
            </a:r>
            <a:endParaRPr lang="zh-CN" altLang="en-US" sz="36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  <a:cs typeface="+mn-ea"/>
            </a:endParaRPr>
          </a:p>
        </p:txBody>
      </p:sp>
      <p:sp>
        <p:nvSpPr>
          <p:cNvPr id="7183" name="文本框 7182"/>
          <p:cNvSpPr txBox="1"/>
          <p:nvPr/>
        </p:nvSpPr>
        <p:spPr>
          <a:xfrm>
            <a:off x="0" y="549910"/>
            <a:ext cx="3563938" cy="6413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algn="ctr"/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（一）提出问题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7184" name="文本框 7183"/>
          <p:cNvSpPr txBox="1"/>
          <p:nvPr/>
        </p:nvSpPr>
        <p:spPr>
          <a:xfrm>
            <a:off x="705009" y="1126173"/>
            <a:ext cx="363474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algn="ctr"/>
            <a:r>
              <a:rPr lang="en-US" altLang="zh-CN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的复制方式怎样</a:t>
            </a:r>
            <a:r>
              <a:rPr lang="en-US" altLang="zh-CN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?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85" name="文本框 7184"/>
          <p:cNvSpPr txBox="1"/>
          <p:nvPr/>
        </p:nvSpPr>
        <p:spPr>
          <a:xfrm>
            <a:off x="0" y="1700848"/>
            <a:ext cx="3395663" cy="6413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algn="ctr"/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（二）作出假设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190" y="3034665"/>
            <a:ext cx="8897620" cy="1076325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半保留复制：在新合成的每个</a:t>
            </a: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DNA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分子中，都仅保留了原本</a:t>
            </a: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DNA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分子的一条链的复制方式。</a:t>
            </a:r>
            <a:endParaRPr lang="zh-CN" altLang="en-US" sz="3200" b="1" noProof="1">
              <a:effectLst>
                <a:outerShdw blurRad="38100" dist="38100" dir="2700000">
                  <a:srgbClr val="C0C0C0"/>
                </a:outerShdw>
              </a:effectLst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3740" y="5034280"/>
            <a:ext cx="5568315" cy="521970"/>
          </a:xfrm>
          <a:prstGeom prst="rect">
            <a:avLst/>
          </a:prstGeom>
          <a:solidFill>
            <a:srgbClr val="FFFFFF"/>
          </a:solidFill>
          <a:ln w="12700" cmpd="sng">
            <a:noFill/>
            <a:prstDash val="solid"/>
            <a:miter/>
          </a:ln>
        </p:spPr>
        <p:txBody>
          <a:bodyPr wrap="square">
            <a:spAutoFit/>
          </a:bodyPr>
          <a:p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子代</a:t>
            </a:r>
            <a:r>
              <a:rPr lang="en-US" altLang="zh-CN" sz="28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DNA</a:t>
            </a: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分子</a:t>
            </a:r>
            <a:r>
              <a:rPr lang="en-US" altLang="zh-CN" sz="28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=1</a:t>
            </a: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条旧链</a:t>
            </a:r>
            <a:r>
              <a:rPr lang="en-US" altLang="zh-CN" sz="28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+1</a:t>
            </a: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ea typeface="楷体" panose="02010609060101010101" charset="-122"/>
              </a:rPr>
              <a:t>条新链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ea typeface="楷体" panose="02010609060101010101" charset="-122"/>
            </a:endParaRPr>
          </a:p>
        </p:txBody>
      </p:sp>
      <p:pic>
        <p:nvPicPr>
          <p:cNvPr id="7" name="图片 6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4192905"/>
            <a:ext cx="1743075" cy="264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83" grpId="0"/>
      <p:bldP spid="7184" grpId="0"/>
      <p:bldP spid="7185" grpId="0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0" y="3855720"/>
            <a:ext cx="8893175" cy="113728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zh-CN" altLang="en-US" sz="3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问题</a:t>
            </a:r>
            <a:r>
              <a:rPr lang="en-US" altLang="zh-CN" sz="3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3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：</a:t>
            </a:r>
            <a:r>
              <a:rPr lang="en-US" altLang="zh-CN" sz="34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肉眼不可见，怎样实验来直观的区分母链和新合成的子链呢？</a:t>
            </a:r>
            <a:r>
              <a:rPr lang="zh-CN" altLang="en-US" sz="34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</a:t>
            </a:r>
            <a:endParaRPr lang="zh-CN" altLang="en-US" sz="3400" b="1" strike="noStrike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0" y="981075"/>
            <a:ext cx="4932363" cy="2163763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预测</a:t>
            </a:r>
            <a:r>
              <a:rPr lang="en-US" altLang="zh-CN" sz="3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3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：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如果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是半保留复制，复制后得到的子一代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和子二代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的组成是怎样的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?</a:t>
            </a:r>
            <a:endParaRPr lang="en-US" altLang="zh-CN" sz="3400" b="1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grpSp>
        <p:nvGrpSpPr>
          <p:cNvPr id="8196" name="组合 8195"/>
          <p:cNvGrpSpPr/>
          <p:nvPr/>
        </p:nvGrpSpPr>
        <p:grpSpPr>
          <a:xfrm>
            <a:off x="5003800" y="1125538"/>
            <a:ext cx="3670300" cy="2663825"/>
            <a:chOff x="0" y="0"/>
            <a:chExt cx="2312" cy="1678"/>
          </a:xfrm>
        </p:grpSpPr>
        <p:grpSp>
          <p:nvGrpSpPr>
            <p:cNvPr id="9220" name="组合 8196"/>
            <p:cNvGrpSpPr/>
            <p:nvPr/>
          </p:nvGrpSpPr>
          <p:grpSpPr>
            <a:xfrm>
              <a:off x="362" y="362"/>
              <a:ext cx="136" cy="363"/>
              <a:chOff x="0" y="0"/>
              <a:chExt cx="136" cy="363"/>
            </a:xfrm>
          </p:grpSpPr>
          <p:sp>
            <p:nvSpPr>
              <p:cNvPr id="9221" name="直接连接符 8197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22" name="直接连接符 8198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23" name="组合 8199"/>
            <p:cNvGrpSpPr/>
            <p:nvPr/>
          </p:nvGrpSpPr>
          <p:grpSpPr>
            <a:xfrm>
              <a:off x="1678" y="362"/>
              <a:ext cx="136" cy="363"/>
              <a:chOff x="0" y="0"/>
              <a:chExt cx="136" cy="363"/>
            </a:xfrm>
          </p:grpSpPr>
          <p:sp>
            <p:nvSpPr>
              <p:cNvPr id="9224" name="直接连接符 8200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25" name="直接连接符 8201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226" name="直接连接符 8202"/>
            <p:cNvSpPr/>
            <p:nvPr/>
          </p:nvSpPr>
          <p:spPr>
            <a:xfrm>
              <a:off x="861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7" name="直接连接符 8203"/>
            <p:cNvSpPr/>
            <p:nvPr/>
          </p:nvSpPr>
          <p:spPr>
            <a:xfrm>
              <a:off x="2312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8" name="直接连接符 8204"/>
            <p:cNvSpPr/>
            <p:nvPr/>
          </p:nvSpPr>
          <p:spPr>
            <a:xfrm>
              <a:off x="90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9" name="直接连接符 8205"/>
            <p:cNvSpPr/>
            <p:nvPr/>
          </p:nvSpPr>
          <p:spPr>
            <a:xfrm>
              <a:off x="1451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30" name="组合 8206"/>
            <p:cNvGrpSpPr/>
            <p:nvPr/>
          </p:nvGrpSpPr>
          <p:grpSpPr>
            <a:xfrm>
              <a:off x="680" y="0"/>
              <a:ext cx="906" cy="317"/>
              <a:chOff x="0" y="0"/>
              <a:chExt cx="1179" cy="408"/>
            </a:xfrm>
          </p:grpSpPr>
          <p:sp>
            <p:nvSpPr>
              <p:cNvPr id="9231" name="直接连接符 8207"/>
              <p:cNvSpPr/>
              <p:nvPr/>
            </p:nvSpPr>
            <p:spPr>
              <a:xfrm>
                <a:off x="544" y="0"/>
                <a:ext cx="0" cy="273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2" name="直接连接符 8208"/>
              <p:cNvSpPr/>
              <p:nvPr/>
            </p:nvSpPr>
            <p:spPr>
              <a:xfrm flipH="1">
                <a:off x="0" y="182"/>
                <a:ext cx="544" cy="22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3" name="直接连接符 8209"/>
              <p:cNvSpPr/>
              <p:nvPr/>
            </p:nvSpPr>
            <p:spPr>
              <a:xfrm>
                <a:off x="544" y="182"/>
                <a:ext cx="635" cy="18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34" name="组合 8210"/>
            <p:cNvGrpSpPr/>
            <p:nvPr/>
          </p:nvGrpSpPr>
          <p:grpSpPr>
            <a:xfrm>
              <a:off x="0" y="770"/>
              <a:ext cx="952" cy="908"/>
              <a:chOff x="0" y="0"/>
              <a:chExt cx="1270" cy="908"/>
            </a:xfrm>
          </p:grpSpPr>
          <p:grpSp>
            <p:nvGrpSpPr>
              <p:cNvPr id="9235" name="组合 8211"/>
              <p:cNvGrpSpPr/>
              <p:nvPr/>
            </p:nvGrpSpPr>
            <p:grpSpPr>
              <a:xfrm>
                <a:off x="0" y="545"/>
                <a:ext cx="1270" cy="363"/>
                <a:chOff x="0" y="0"/>
                <a:chExt cx="1270" cy="363"/>
              </a:xfrm>
            </p:grpSpPr>
            <p:sp>
              <p:nvSpPr>
                <p:cNvPr id="9236" name="直接连接符 8212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37" name="直接连接符 8213"/>
                <p:cNvSpPr/>
                <p:nvPr/>
              </p:nvSpPr>
              <p:spPr>
                <a:xfrm>
                  <a:off x="127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238" name="组合 8214"/>
              <p:cNvGrpSpPr/>
              <p:nvPr/>
            </p:nvGrpSpPr>
            <p:grpSpPr>
              <a:xfrm>
                <a:off x="46" y="0"/>
                <a:ext cx="1179" cy="408"/>
                <a:chOff x="0" y="0"/>
                <a:chExt cx="1179" cy="408"/>
              </a:xfrm>
            </p:grpSpPr>
            <p:sp>
              <p:nvSpPr>
                <p:cNvPr id="9239" name="直接连接符 8215"/>
                <p:cNvSpPr/>
                <p:nvPr/>
              </p:nvSpPr>
              <p:spPr>
                <a:xfrm>
                  <a:off x="544" y="0"/>
                  <a:ext cx="0" cy="273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0" name="直接连接符 8216"/>
                <p:cNvSpPr/>
                <p:nvPr/>
              </p:nvSpPr>
              <p:spPr>
                <a:xfrm flipH="1">
                  <a:off x="0" y="182"/>
                  <a:ext cx="544" cy="22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1" name="直接连接符 8217"/>
                <p:cNvSpPr/>
                <p:nvPr/>
              </p:nvSpPr>
              <p:spPr>
                <a:xfrm>
                  <a:off x="544" y="182"/>
                  <a:ext cx="635" cy="1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9242" name="组合 8218"/>
            <p:cNvGrpSpPr/>
            <p:nvPr/>
          </p:nvGrpSpPr>
          <p:grpSpPr>
            <a:xfrm>
              <a:off x="1360" y="725"/>
              <a:ext cx="862" cy="953"/>
              <a:chOff x="0" y="0"/>
              <a:chExt cx="1089" cy="953"/>
            </a:xfrm>
          </p:grpSpPr>
          <p:grpSp>
            <p:nvGrpSpPr>
              <p:cNvPr id="9243" name="组合 8219"/>
              <p:cNvGrpSpPr/>
              <p:nvPr/>
            </p:nvGrpSpPr>
            <p:grpSpPr>
              <a:xfrm>
                <a:off x="0" y="590"/>
                <a:ext cx="1089" cy="363"/>
                <a:chOff x="0" y="0"/>
                <a:chExt cx="1089" cy="363"/>
              </a:xfrm>
            </p:grpSpPr>
            <p:sp>
              <p:nvSpPr>
                <p:cNvPr id="9244" name="直接连接符 8220"/>
                <p:cNvSpPr/>
                <p:nvPr/>
              </p:nvSpPr>
              <p:spPr>
                <a:xfrm>
                  <a:off x="1089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5" name="直接连接符 8221"/>
                <p:cNvSpPr/>
                <p:nvPr/>
              </p:nvSpPr>
              <p:spPr>
                <a:xfrm flipH="1">
                  <a:off x="0" y="0"/>
                  <a:ext cx="1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246" name="组合 8222"/>
              <p:cNvGrpSpPr/>
              <p:nvPr/>
            </p:nvGrpSpPr>
            <p:grpSpPr>
              <a:xfrm>
                <a:off x="0" y="0"/>
                <a:ext cx="1089" cy="454"/>
                <a:chOff x="0" y="0"/>
                <a:chExt cx="1179" cy="408"/>
              </a:xfrm>
            </p:grpSpPr>
            <p:sp>
              <p:nvSpPr>
                <p:cNvPr id="9247" name="直接连接符 8223"/>
                <p:cNvSpPr/>
                <p:nvPr/>
              </p:nvSpPr>
              <p:spPr>
                <a:xfrm>
                  <a:off x="544" y="0"/>
                  <a:ext cx="0" cy="273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8" name="直接连接符 8224"/>
                <p:cNvSpPr/>
                <p:nvPr/>
              </p:nvSpPr>
              <p:spPr>
                <a:xfrm flipH="1">
                  <a:off x="0" y="182"/>
                  <a:ext cx="544" cy="22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9" name="直接连接符 8225"/>
                <p:cNvSpPr/>
                <p:nvPr/>
              </p:nvSpPr>
              <p:spPr>
                <a:xfrm>
                  <a:off x="544" y="182"/>
                  <a:ext cx="635" cy="1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8227" name="组合 8226"/>
          <p:cNvGrpSpPr/>
          <p:nvPr/>
        </p:nvGrpSpPr>
        <p:grpSpPr>
          <a:xfrm>
            <a:off x="5582986" y="0"/>
            <a:ext cx="2895600" cy="1125538"/>
            <a:chOff x="170" y="0"/>
            <a:chExt cx="1355" cy="709"/>
          </a:xfrm>
        </p:grpSpPr>
        <p:grpSp>
          <p:nvGrpSpPr>
            <p:cNvPr id="9251" name="组合 8227"/>
            <p:cNvGrpSpPr/>
            <p:nvPr/>
          </p:nvGrpSpPr>
          <p:grpSpPr>
            <a:xfrm>
              <a:off x="681" y="346"/>
              <a:ext cx="136" cy="363"/>
              <a:chOff x="0" y="0"/>
              <a:chExt cx="136" cy="363"/>
            </a:xfrm>
          </p:grpSpPr>
          <p:sp>
            <p:nvSpPr>
              <p:cNvPr id="9252" name="直接连接符 8228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53" name="直接连接符 8229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31" name="文本框 8230"/>
            <p:cNvSpPr txBox="1"/>
            <p:nvPr/>
          </p:nvSpPr>
          <p:spPr>
            <a:xfrm>
              <a:off x="170" y="0"/>
              <a:ext cx="1355" cy="326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/>
            </a:ln>
          </p:spPr>
          <p:txBody>
            <a:bodyPr>
              <a:spAutoFit/>
            </a:bodyPr>
            <a:p>
              <a:pPr>
                <a:buClrTx/>
              </a:pP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1" charset="-122"/>
                  <a:ea typeface="楷体_GB2312" pitchFamily="1" charset="-122"/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1" charset="-122"/>
                  <a:ea typeface="楷体_GB2312" pitchFamily="1" charset="-122"/>
                </a:rPr>
                <a:t>亲代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楷体_GB2312" pitchFamily="1" charset="-122"/>
                </a:rPr>
                <a:t>DNA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1" charset="-122"/>
                  <a:ea typeface="楷体_GB2312" pitchFamily="1" charset="-122"/>
                </a:rPr>
                <a:t>分子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8232" name="文本框 8231"/>
          <p:cNvSpPr txBox="1"/>
          <p:nvPr/>
        </p:nvSpPr>
        <p:spPr>
          <a:xfrm>
            <a:off x="1403350" y="5084763"/>
            <a:ext cx="8280400" cy="645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放射性同位素标记法（示踪法）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233" name="文本框 8232"/>
          <p:cNvSpPr txBox="1"/>
          <p:nvPr/>
        </p:nvSpPr>
        <p:spPr>
          <a:xfrm>
            <a:off x="323850" y="260350"/>
            <a:ext cx="33115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（三）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演绎推理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  <p:bldP spid="8195" grpId="0" bldLvl="0" animBg="1"/>
      <p:bldP spid="8232" grpId="0"/>
      <p:bldP spid="82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1" name="组合 9217"/>
          <p:cNvGrpSpPr/>
          <p:nvPr/>
        </p:nvGrpSpPr>
        <p:grpSpPr>
          <a:xfrm>
            <a:off x="5005388" y="1125538"/>
            <a:ext cx="3670300" cy="2663825"/>
            <a:chOff x="0" y="0"/>
            <a:chExt cx="2312" cy="1678"/>
          </a:xfrm>
        </p:grpSpPr>
        <p:grpSp>
          <p:nvGrpSpPr>
            <p:cNvPr id="10242" name="组合 9218"/>
            <p:cNvGrpSpPr/>
            <p:nvPr/>
          </p:nvGrpSpPr>
          <p:grpSpPr>
            <a:xfrm>
              <a:off x="362" y="362"/>
              <a:ext cx="136" cy="363"/>
              <a:chOff x="0" y="0"/>
              <a:chExt cx="136" cy="363"/>
            </a:xfrm>
          </p:grpSpPr>
          <p:sp>
            <p:nvSpPr>
              <p:cNvPr id="10243" name="直接连接符 9219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44" name="直接连接符 9220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45" name="组合 9221"/>
            <p:cNvGrpSpPr/>
            <p:nvPr/>
          </p:nvGrpSpPr>
          <p:grpSpPr>
            <a:xfrm>
              <a:off x="1678" y="362"/>
              <a:ext cx="136" cy="363"/>
              <a:chOff x="0" y="0"/>
              <a:chExt cx="136" cy="363"/>
            </a:xfrm>
          </p:grpSpPr>
          <p:sp>
            <p:nvSpPr>
              <p:cNvPr id="10246" name="直接连接符 9222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47" name="直接连接符 9223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48" name="直接连接符 9224"/>
            <p:cNvSpPr/>
            <p:nvPr/>
          </p:nvSpPr>
          <p:spPr>
            <a:xfrm>
              <a:off x="861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9" name="直接连接符 9225"/>
            <p:cNvSpPr/>
            <p:nvPr/>
          </p:nvSpPr>
          <p:spPr>
            <a:xfrm>
              <a:off x="2312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0" name="直接连接符 9226"/>
            <p:cNvSpPr/>
            <p:nvPr/>
          </p:nvSpPr>
          <p:spPr>
            <a:xfrm>
              <a:off x="90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1" name="直接连接符 9227"/>
            <p:cNvSpPr/>
            <p:nvPr/>
          </p:nvSpPr>
          <p:spPr>
            <a:xfrm>
              <a:off x="1451" y="1314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252" name="组合 9228"/>
            <p:cNvGrpSpPr/>
            <p:nvPr/>
          </p:nvGrpSpPr>
          <p:grpSpPr>
            <a:xfrm>
              <a:off x="680" y="0"/>
              <a:ext cx="906" cy="317"/>
              <a:chOff x="0" y="0"/>
              <a:chExt cx="1179" cy="408"/>
            </a:xfrm>
          </p:grpSpPr>
          <p:sp>
            <p:nvSpPr>
              <p:cNvPr id="10253" name="直接连接符 9229"/>
              <p:cNvSpPr/>
              <p:nvPr/>
            </p:nvSpPr>
            <p:spPr>
              <a:xfrm>
                <a:off x="544" y="0"/>
                <a:ext cx="0" cy="273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4" name="直接连接符 9230"/>
              <p:cNvSpPr/>
              <p:nvPr/>
            </p:nvSpPr>
            <p:spPr>
              <a:xfrm flipH="1">
                <a:off x="0" y="182"/>
                <a:ext cx="544" cy="22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5" name="直接连接符 9231"/>
              <p:cNvSpPr/>
              <p:nvPr/>
            </p:nvSpPr>
            <p:spPr>
              <a:xfrm>
                <a:off x="544" y="182"/>
                <a:ext cx="635" cy="18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56" name="组合 9232"/>
            <p:cNvGrpSpPr/>
            <p:nvPr/>
          </p:nvGrpSpPr>
          <p:grpSpPr>
            <a:xfrm>
              <a:off x="0" y="770"/>
              <a:ext cx="952" cy="908"/>
              <a:chOff x="0" y="0"/>
              <a:chExt cx="1270" cy="908"/>
            </a:xfrm>
          </p:grpSpPr>
          <p:grpSp>
            <p:nvGrpSpPr>
              <p:cNvPr id="10257" name="组合 9233"/>
              <p:cNvGrpSpPr/>
              <p:nvPr/>
            </p:nvGrpSpPr>
            <p:grpSpPr>
              <a:xfrm>
                <a:off x="0" y="545"/>
                <a:ext cx="1270" cy="363"/>
                <a:chOff x="0" y="0"/>
                <a:chExt cx="1270" cy="363"/>
              </a:xfrm>
            </p:grpSpPr>
            <p:sp>
              <p:nvSpPr>
                <p:cNvPr id="10258" name="直接连接符 9234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59" name="直接连接符 9235"/>
                <p:cNvSpPr/>
                <p:nvPr/>
              </p:nvSpPr>
              <p:spPr>
                <a:xfrm>
                  <a:off x="127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0260" name="组合 9236"/>
              <p:cNvGrpSpPr/>
              <p:nvPr/>
            </p:nvGrpSpPr>
            <p:grpSpPr>
              <a:xfrm>
                <a:off x="46" y="0"/>
                <a:ext cx="1179" cy="408"/>
                <a:chOff x="0" y="0"/>
                <a:chExt cx="1179" cy="408"/>
              </a:xfrm>
            </p:grpSpPr>
            <p:sp>
              <p:nvSpPr>
                <p:cNvPr id="10261" name="直接连接符 9237"/>
                <p:cNvSpPr/>
                <p:nvPr/>
              </p:nvSpPr>
              <p:spPr>
                <a:xfrm>
                  <a:off x="544" y="0"/>
                  <a:ext cx="0" cy="273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62" name="直接连接符 9238"/>
                <p:cNvSpPr/>
                <p:nvPr/>
              </p:nvSpPr>
              <p:spPr>
                <a:xfrm flipH="1">
                  <a:off x="0" y="182"/>
                  <a:ext cx="544" cy="22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63" name="直接连接符 9239"/>
                <p:cNvSpPr/>
                <p:nvPr/>
              </p:nvSpPr>
              <p:spPr>
                <a:xfrm>
                  <a:off x="544" y="182"/>
                  <a:ext cx="635" cy="1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0264" name="组合 9240"/>
            <p:cNvGrpSpPr/>
            <p:nvPr/>
          </p:nvGrpSpPr>
          <p:grpSpPr>
            <a:xfrm>
              <a:off x="1360" y="725"/>
              <a:ext cx="862" cy="953"/>
              <a:chOff x="0" y="0"/>
              <a:chExt cx="1089" cy="953"/>
            </a:xfrm>
          </p:grpSpPr>
          <p:grpSp>
            <p:nvGrpSpPr>
              <p:cNvPr id="10265" name="组合 9241"/>
              <p:cNvGrpSpPr/>
              <p:nvPr/>
            </p:nvGrpSpPr>
            <p:grpSpPr>
              <a:xfrm>
                <a:off x="0" y="590"/>
                <a:ext cx="1089" cy="363"/>
                <a:chOff x="0" y="0"/>
                <a:chExt cx="1089" cy="363"/>
              </a:xfrm>
            </p:grpSpPr>
            <p:sp>
              <p:nvSpPr>
                <p:cNvPr id="10266" name="直接连接符 9242"/>
                <p:cNvSpPr/>
                <p:nvPr/>
              </p:nvSpPr>
              <p:spPr>
                <a:xfrm>
                  <a:off x="1089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67" name="直接连接符 9243"/>
                <p:cNvSpPr/>
                <p:nvPr/>
              </p:nvSpPr>
              <p:spPr>
                <a:xfrm flipH="1">
                  <a:off x="0" y="0"/>
                  <a:ext cx="1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0268" name="组合 9244"/>
              <p:cNvGrpSpPr/>
              <p:nvPr/>
            </p:nvGrpSpPr>
            <p:grpSpPr>
              <a:xfrm>
                <a:off x="0" y="0"/>
                <a:ext cx="1089" cy="454"/>
                <a:chOff x="0" y="0"/>
                <a:chExt cx="1179" cy="408"/>
              </a:xfrm>
            </p:grpSpPr>
            <p:sp>
              <p:nvSpPr>
                <p:cNvPr id="10269" name="直接连接符 9245"/>
                <p:cNvSpPr/>
                <p:nvPr/>
              </p:nvSpPr>
              <p:spPr>
                <a:xfrm>
                  <a:off x="544" y="0"/>
                  <a:ext cx="0" cy="273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70" name="直接连接符 9246"/>
                <p:cNvSpPr/>
                <p:nvPr/>
              </p:nvSpPr>
              <p:spPr>
                <a:xfrm flipH="1">
                  <a:off x="0" y="182"/>
                  <a:ext cx="544" cy="22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71" name="直接连接符 9247"/>
                <p:cNvSpPr/>
                <p:nvPr/>
              </p:nvSpPr>
              <p:spPr>
                <a:xfrm>
                  <a:off x="544" y="182"/>
                  <a:ext cx="635" cy="1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0272" name="组合 9248"/>
          <p:cNvGrpSpPr/>
          <p:nvPr/>
        </p:nvGrpSpPr>
        <p:grpSpPr>
          <a:xfrm>
            <a:off x="5794375" y="0"/>
            <a:ext cx="2757488" cy="1125538"/>
            <a:chOff x="135" y="0"/>
            <a:chExt cx="1737" cy="709"/>
          </a:xfrm>
        </p:grpSpPr>
        <p:grpSp>
          <p:nvGrpSpPr>
            <p:cNvPr id="10273" name="组合 9249"/>
            <p:cNvGrpSpPr/>
            <p:nvPr/>
          </p:nvGrpSpPr>
          <p:grpSpPr>
            <a:xfrm>
              <a:off x="681" y="346"/>
              <a:ext cx="136" cy="363"/>
              <a:chOff x="0" y="0"/>
              <a:chExt cx="136" cy="363"/>
            </a:xfrm>
          </p:grpSpPr>
          <p:sp>
            <p:nvSpPr>
              <p:cNvPr id="10274" name="直接连接符 9250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5" name="直接连接符 9251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253" name="文本框 9252"/>
            <p:cNvSpPr txBox="1"/>
            <p:nvPr/>
          </p:nvSpPr>
          <p:spPr>
            <a:xfrm>
              <a:off x="135" y="0"/>
              <a:ext cx="1737" cy="326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/>
            </a:ln>
          </p:spPr>
          <p:txBody>
            <a:bodyPr wrap="square">
              <a:spAutoFit/>
            </a:bodyPr>
            <a:p>
              <a:pPr>
                <a:buClrTx/>
              </a:pP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楷体_GB2312" pitchFamily="1" charset="-122"/>
                </a:rPr>
                <a:t>亲代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楷体_GB2312" pitchFamily="1" charset="-122"/>
                </a:rPr>
                <a:t>DNA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楷体_GB2312" pitchFamily="1" charset="-122"/>
                </a:rPr>
                <a:t>分子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endParaRPr>
            </a:p>
          </p:txBody>
        </p:sp>
      </p:grpSp>
      <p:sp>
        <p:nvSpPr>
          <p:cNvPr id="9254" name="矩形 9253"/>
          <p:cNvSpPr/>
          <p:nvPr/>
        </p:nvSpPr>
        <p:spPr>
          <a:xfrm>
            <a:off x="0" y="4005263"/>
            <a:ext cx="9144000" cy="2286000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zh-CN" altLang="en-US" sz="36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预测</a:t>
            </a:r>
            <a:r>
              <a:rPr lang="en-US" altLang="zh-CN" sz="36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36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：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如果亲代</a:t>
            </a:r>
            <a:r>
              <a:rPr lang="en-US" altLang="zh-CN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是</a:t>
            </a:r>
            <a:r>
              <a:rPr lang="en-US" altLang="zh-CN" sz="36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的，放在</a:t>
            </a:r>
            <a:r>
              <a:rPr lang="en-US" altLang="zh-CN" sz="36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6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的环境中进行培养，试分析亲代、子一代、子二代</a:t>
            </a:r>
            <a:r>
              <a:rPr lang="en-US" altLang="zh-CN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中</a:t>
            </a:r>
            <a:r>
              <a:rPr lang="en-US" altLang="zh-CN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元素的分布。</a:t>
            </a:r>
            <a:r>
              <a:rPr lang="zh-CN" altLang="en-US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（含</a:t>
            </a:r>
            <a:r>
              <a:rPr lang="en-US" altLang="zh-CN" sz="36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15</a:t>
            </a:r>
            <a:r>
              <a:rPr lang="en-US" altLang="zh-CN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N</a:t>
            </a:r>
            <a:r>
              <a:rPr lang="zh-CN" altLang="en-US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的链请用红色表示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，</a:t>
            </a:r>
            <a:r>
              <a:rPr lang="zh-CN" altLang="en-US" sz="36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含</a:t>
            </a:r>
            <a:r>
              <a:rPr lang="en-US" altLang="zh-CN" sz="36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14</a:t>
            </a:r>
            <a:r>
              <a:rPr lang="en-US" altLang="zh-CN" sz="36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N</a:t>
            </a:r>
            <a:r>
              <a:rPr lang="zh-CN" altLang="en-US" sz="36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的链请用蓝色表示）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 </a:t>
            </a:r>
            <a:endParaRPr lang="zh-CN" altLang="en-US" sz="36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55" name="文本框 9254"/>
          <p:cNvSpPr txBox="1"/>
          <p:nvPr/>
        </p:nvSpPr>
        <p:spPr>
          <a:xfrm>
            <a:off x="0" y="981075"/>
            <a:ext cx="4932363" cy="2163763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预测</a:t>
            </a:r>
            <a:r>
              <a:rPr lang="en-US" altLang="zh-CN" sz="3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3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：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如果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是半保留复制，复制后得到的子一代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和子二代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的组成是怎样的</a:t>
            </a:r>
            <a:r>
              <a:rPr lang="en-US" altLang="zh-CN" sz="3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?</a:t>
            </a:r>
            <a:endParaRPr lang="en-US" altLang="zh-CN" sz="3400" b="1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56" name="文本框 9255"/>
          <p:cNvSpPr txBox="1"/>
          <p:nvPr/>
        </p:nvSpPr>
        <p:spPr>
          <a:xfrm>
            <a:off x="323850" y="260350"/>
            <a:ext cx="33115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（三）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演绎推理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5" name="组合 10241"/>
          <p:cNvGrpSpPr/>
          <p:nvPr/>
        </p:nvGrpSpPr>
        <p:grpSpPr>
          <a:xfrm>
            <a:off x="5003800" y="-315912"/>
            <a:ext cx="3670300" cy="3789362"/>
            <a:chOff x="0" y="0"/>
            <a:chExt cx="2312" cy="2387"/>
          </a:xfrm>
        </p:grpSpPr>
        <p:grpSp>
          <p:nvGrpSpPr>
            <p:cNvPr id="11266" name="组合 10242"/>
            <p:cNvGrpSpPr/>
            <p:nvPr/>
          </p:nvGrpSpPr>
          <p:grpSpPr>
            <a:xfrm>
              <a:off x="362" y="1071"/>
              <a:ext cx="136" cy="363"/>
              <a:chOff x="0" y="0"/>
              <a:chExt cx="136" cy="363"/>
            </a:xfrm>
          </p:grpSpPr>
          <p:sp>
            <p:nvSpPr>
              <p:cNvPr id="11267" name="直接连接符 10243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68" name="直接连接符 10244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269" name="组合 10245"/>
            <p:cNvGrpSpPr/>
            <p:nvPr/>
          </p:nvGrpSpPr>
          <p:grpSpPr>
            <a:xfrm>
              <a:off x="1678" y="1071"/>
              <a:ext cx="136" cy="363"/>
              <a:chOff x="0" y="0"/>
              <a:chExt cx="136" cy="363"/>
            </a:xfrm>
          </p:grpSpPr>
          <p:sp>
            <p:nvSpPr>
              <p:cNvPr id="11270" name="直接连接符 10246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1" name="直接连接符 10247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272" name="直接连接符 10248"/>
            <p:cNvSpPr/>
            <p:nvPr/>
          </p:nvSpPr>
          <p:spPr>
            <a:xfrm>
              <a:off x="861" y="2023"/>
              <a:ext cx="0" cy="363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3" name="直接连接符 10249"/>
            <p:cNvSpPr/>
            <p:nvPr/>
          </p:nvSpPr>
          <p:spPr>
            <a:xfrm>
              <a:off x="2312" y="2023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4" name="直接连接符 10250"/>
            <p:cNvSpPr/>
            <p:nvPr/>
          </p:nvSpPr>
          <p:spPr>
            <a:xfrm>
              <a:off x="90" y="2023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5" name="直接连接符 10251"/>
            <p:cNvSpPr/>
            <p:nvPr/>
          </p:nvSpPr>
          <p:spPr>
            <a:xfrm>
              <a:off x="1451" y="2023"/>
              <a:ext cx="0" cy="36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276" name="组合 10252"/>
            <p:cNvGrpSpPr/>
            <p:nvPr/>
          </p:nvGrpSpPr>
          <p:grpSpPr>
            <a:xfrm>
              <a:off x="680" y="709"/>
              <a:ext cx="906" cy="317"/>
              <a:chOff x="0" y="0"/>
              <a:chExt cx="1179" cy="408"/>
            </a:xfrm>
          </p:grpSpPr>
          <p:sp>
            <p:nvSpPr>
              <p:cNvPr id="11277" name="直接连接符 10253"/>
              <p:cNvSpPr/>
              <p:nvPr/>
            </p:nvSpPr>
            <p:spPr>
              <a:xfrm>
                <a:off x="544" y="0"/>
                <a:ext cx="0" cy="273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8" name="直接连接符 10254"/>
              <p:cNvSpPr/>
              <p:nvPr/>
            </p:nvSpPr>
            <p:spPr>
              <a:xfrm flipH="1">
                <a:off x="0" y="182"/>
                <a:ext cx="544" cy="22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9" name="直接连接符 10255"/>
              <p:cNvSpPr/>
              <p:nvPr/>
            </p:nvSpPr>
            <p:spPr>
              <a:xfrm>
                <a:off x="544" y="182"/>
                <a:ext cx="635" cy="18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280" name="组合 10256"/>
            <p:cNvGrpSpPr/>
            <p:nvPr/>
          </p:nvGrpSpPr>
          <p:grpSpPr>
            <a:xfrm>
              <a:off x="0" y="1479"/>
              <a:ext cx="952" cy="908"/>
              <a:chOff x="0" y="0"/>
              <a:chExt cx="1270" cy="908"/>
            </a:xfrm>
          </p:grpSpPr>
          <p:grpSp>
            <p:nvGrpSpPr>
              <p:cNvPr id="11281" name="组合 10257"/>
              <p:cNvGrpSpPr/>
              <p:nvPr/>
            </p:nvGrpSpPr>
            <p:grpSpPr>
              <a:xfrm>
                <a:off x="0" y="545"/>
                <a:ext cx="1270" cy="363"/>
                <a:chOff x="0" y="0"/>
                <a:chExt cx="1270" cy="363"/>
              </a:xfrm>
            </p:grpSpPr>
            <p:sp>
              <p:nvSpPr>
                <p:cNvPr id="11282" name="直接连接符 10258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3" name="直接连接符 10259"/>
                <p:cNvSpPr/>
                <p:nvPr/>
              </p:nvSpPr>
              <p:spPr>
                <a:xfrm>
                  <a:off x="127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284" name="组合 10260"/>
              <p:cNvGrpSpPr/>
              <p:nvPr/>
            </p:nvGrpSpPr>
            <p:grpSpPr>
              <a:xfrm>
                <a:off x="46" y="0"/>
                <a:ext cx="1179" cy="408"/>
                <a:chOff x="0" y="0"/>
                <a:chExt cx="1179" cy="408"/>
              </a:xfrm>
            </p:grpSpPr>
            <p:sp>
              <p:nvSpPr>
                <p:cNvPr id="11285" name="直接连接符 10261"/>
                <p:cNvSpPr/>
                <p:nvPr/>
              </p:nvSpPr>
              <p:spPr>
                <a:xfrm>
                  <a:off x="544" y="0"/>
                  <a:ext cx="0" cy="273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6" name="直接连接符 10262"/>
                <p:cNvSpPr/>
                <p:nvPr/>
              </p:nvSpPr>
              <p:spPr>
                <a:xfrm flipH="1">
                  <a:off x="0" y="182"/>
                  <a:ext cx="544" cy="22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7" name="直接连接符 10263"/>
                <p:cNvSpPr/>
                <p:nvPr/>
              </p:nvSpPr>
              <p:spPr>
                <a:xfrm>
                  <a:off x="544" y="182"/>
                  <a:ext cx="635" cy="1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288" name="组合 10264"/>
            <p:cNvGrpSpPr/>
            <p:nvPr/>
          </p:nvGrpSpPr>
          <p:grpSpPr>
            <a:xfrm>
              <a:off x="1360" y="1434"/>
              <a:ext cx="862" cy="953"/>
              <a:chOff x="0" y="0"/>
              <a:chExt cx="1089" cy="953"/>
            </a:xfrm>
          </p:grpSpPr>
          <p:grpSp>
            <p:nvGrpSpPr>
              <p:cNvPr id="11289" name="组合 10265"/>
              <p:cNvGrpSpPr/>
              <p:nvPr/>
            </p:nvGrpSpPr>
            <p:grpSpPr>
              <a:xfrm>
                <a:off x="0" y="590"/>
                <a:ext cx="1089" cy="363"/>
                <a:chOff x="0" y="0"/>
                <a:chExt cx="1089" cy="363"/>
              </a:xfrm>
            </p:grpSpPr>
            <p:sp>
              <p:nvSpPr>
                <p:cNvPr id="11290" name="直接连接符 10266"/>
                <p:cNvSpPr/>
                <p:nvPr/>
              </p:nvSpPr>
              <p:spPr>
                <a:xfrm>
                  <a:off x="1089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91" name="直接连接符 10267"/>
                <p:cNvSpPr/>
                <p:nvPr/>
              </p:nvSpPr>
              <p:spPr>
                <a:xfrm flipH="1">
                  <a:off x="0" y="0"/>
                  <a:ext cx="1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292" name="组合 10268"/>
              <p:cNvGrpSpPr/>
              <p:nvPr/>
            </p:nvGrpSpPr>
            <p:grpSpPr>
              <a:xfrm>
                <a:off x="0" y="0"/>
                <a:ext cx="1089" cy="454"/>
                <a:chOff x="0" y="0"/>
                <a:chExt cx="1179" cy="408"/>
              </a:xfrm>
            </p:grpSpPr>
            <p:sp>
              <p:nvSpPr>
                <p:cNvPr id="11293" name="直接连接符 10269"/>
                <p:cNvSpPr/>
                <p:nvPr/>
              </p:nvSpPr>
              <p:spPr>
                <a:xfrm>
                  <a:off x="544" y="0"/>
                  <a:ext cx="0" cy="273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94" name="直接连接符 10270"/>
                <p:cNvSpPr/>
                <p:nvPr/>
              </p:nvSpPr>
              <p:spPr>
                <a:xfrm flipH="1">
                  <a:off x="0" y="182"/>
                  <a:ext cx="544" cy="22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95" name="直接连接符 10271"/>
                <p:cNvSpPr/>
                <p:nvPr/>
              </p:nvSpPr>
              <p:spPr>
                <a:xfrm>
                  <a:off x="544" y="182"/>
                  <a:ext cx="635" cy="1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296" name="组合 10272"/>
            <p:cNvGrpSpPr/>
            <p:nvPr/>
          </p:nvGrpSpPr>
          <p:grpSpPr>
            <a:xfrm>
              <a:off x="1043" y="346"/>
              <a:ext cx="136" cy="363"/>
              <a:chOff x="0" y="0"/>
              <a:chExt cx="136" cy="363"/>
            </a:xfrm>
          </p:grpSpPr>
          <p:sp>
            <p:nvSpPr>
              <p:cNvPr id="11297" name="直接连接符 10273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8" name="直接连接符 10274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76" name="文本框 10275"/>
            <p:cNvSpPr txBox="1"/>
            <p:nvPr/>
          </p:nvSpPr>
          <p:spPr>
            <a:xfrm>
              <a:off x="362" y="0"/>
              <a:ext cx="1355" cy="3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>
                <a:buClrTx/>
              </a:pP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10277" name="矩形 10276"/>
          <p:cNvSpPr/>
          <p:nvPr/>
        </p:nvSpPr>
        <p:spPr>
          <a:xfrm>
            <a:off x="511175" y="1844675"/>
            <a:ext cx="38449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-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endParaRPr lang="en-US" altLang="zh-CN" sz="2800" b="1" strike="noStrike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78" name="矩形 10277"/>
          <p:cNvSpPr/>
          <p:nvPr/>
        </p:nvSpPr>
        <p:spPr>
          <a:xfrm>
            <a:off x="539750" y="2997200"/>
            <a:ext cx="3671888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(1/2)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 </a:t>
            </a:r>
            <a:endParaRPr lang="en-US" altLang="zh-CN" sz="32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0279" name="矩形 10278"/>
          <p:cNvSpPr/>
          <p:nvPr/>
        </p:nvSpPr>
        <p:spPr>
          <a:xfrm>
            <a:off x="612775" y="3573463"/>
            <a:ext cx="381635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(1/2)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 </a:t>
            </a:r>
            <a:endParaRPr lang="en-US" altLang="zh-CN" sz="32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grpSp>
        <p:nvGrpSpPr>
          <p:cNvPr id="10280" name="组合 10279"/>
          <p:cNvGrpSpPr/>
          <p:nvPr/>
        </p:nvGrpSpPr>
        <p:grpSpPr>
          <a:xfrm>
            <a:off x="0" y="0"/>
            <a:ext cx="2268538" cy="3024188"/>
            <a:chOff x="0" y="0"/>
            <a:chExt cx="1429" cy="1905"/>
          </a:xfrm>
        </p:grpSpPr>
        <p:sp>
          <p:nvSpPr>
            <p:cNvPr id="10281" name="矩形 10280"/>
            <p:cNvSpPr/>
            <p:nvPr/>
          </p:nvSpPr>
          <p:spPr>
            <a:xfrm>
              <a:off x="23" y="769"/>
              <a:ext cx="1406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p>
              <a:pPr lvl="0" fontAlgn="base"/>
              <a:r>
                <a:rPr lang="zh-CN" altLang="en-US" sz="3200" b="1" u="sng" strike="noStrike" noProof="1"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ea"/>
                </a:rPr>
                <a:t>子一代： </a:t>
              </a:r>
              <a:endPara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82" name="矩形 10281"/>
            <p:cNvSpPr/>
            <p:nvPr/>
          </p:nvSpPr>
          <p:spPr>
            <a:xfrm>
              <a:off x="0" y="1540"/>
              <a:ext cx="1406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p>
              <a:pPr lvl="0" fontAlgn="base"/>
              <a:r>
                <a:rPr lang="zh-CN" altLang="en-US" sz="3200" b="1" u="sng" strike="noStrike" noProof="1"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ea"/>
                </a:rPr>
                <a:t>子二代： </a:t>
              </a:r>
              <a:endPara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83" name="矩形 10282"/>
            <p:cNvSpPr/>
            <p:nvPr/>
          </p:nvSpPr>
          <p:spPr>
            <a:xfrm>
              <a:off x="0" y="0"/>
              <a:ext cx="1406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p>
              <a:pPr lvl="0" fontAlgn="base"/>
              <a:r>
                <a:rPr lang="zh-CN" altLang="en-US" sz="3200" b="1" u="sng" strike="noStrike" noProof="1"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ea"/>
                </a:rPr>
                <a:t>亲  代：   </a:t>
              </a:r>
              <a:endPara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284" name="矩形 10283"/>
          <p:cNvSpPr/>
          <p:nvPr/>
        </p:nvSpPr>
        <p:spPr>
          <a:xfrm>
            <a:off x="481013" y="620713"/>
            <a:ext cx="3659188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N/</a:t>
            </a:r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endParaRPr lang="en-US" altLang="zh-CN" sz="2800" b="1" strike="noStrike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285" name="组合 10284"/>
          <p:cNvGrpSpPr/>
          <p:nvPr/>
        </p:nvGrpSpPr>
        <p:grpSpPr>
          <a:xfrm>
            <a:off x="6659563" y="260350"/>
            <a:ext cx="217487" cy="576263"/>
            <a:chOff x="0" y="0"/>
            <a:chExt cx="137" cy="363"/>
          </a:xfrm>
        </p:grpSpPr>
        <p:sp>
          <p:nvSpPr>
            <p:cNvPr id="11309" name="直接连接符 10285"/>
            <p:cNvSpPr/>
            <p:nvPr/>
          </p:nvSpPr>
          <p:spPr>
            <a:xfrm>
              <a:off x="0" y="0"/>
              <a:ext cx="0" cy="36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0" name="直接连接符 10286"/>
            <p:cNvSpPr/>
            <p:nvPr/>
          </p:nvSpPr>
          <p:spPr>
            <a:xfrm>
              <a:off x="137" y="0"/>
              <a:ext cx="0" cy="36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88" name="组合 10287"/>
          <p:cNvGrpSpPr/>
          <p:nvPr/>
        </p:nvGrpSpPr>
        <p:grpSpPr>
          <a:xfrm>
            <a:off x="5580063" y="1341438"/>
            <a:ext cx="2305050" cy="576262"/>
            <a:chOff x="0" y="0"/>
            <a:chExt cx="1452" cy="363"/>
          </a:xfrm>
        </p:grpSpPr>
        <p:grpSp>
          <p:nvGrpSpPr>
            <p:cNvPr id="11312" name="组合 10288"/>
            <p:cNvGrpSpPr/>
            <p:nvPr/>
          </p:nvGrpSpPr>
          <p:grpSpPr>
            <a:xfrm>
              <a:off x="0" y="0"/>
              <a:ext cx="137" cy="363"/>
              <a:chOff x="0" y="0"/>
              <a:chExt cx="137" cy="363"/>
            </a:xfrm>
          </p:grpSpPr>
          <p:sp>
            <p:nvSpPr>
              <p:cNvPr id="11313" name="直接连接符 10289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4" name="直接连接符 10290"/>
              <p:cNvSpPr/>
              <p:nvPr/>
            </p:nvSpPr>
            <p:spPr>
              <a:xfrm>
                <a:off x="137" y="0"/>
                <a:ext cx="0" cy="363"/>
              </a:xfrm>
              <a:prstGeom prst="line">
                <a:avLst/>
              </a:prstGeom>
              <a:ln w="762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315" name="组合 10291"/>
            <p:cNvGrpSpPr/>
            <p:nvPr/>
          </p:nvGrpSpPr>
          <p:grpSpPr>
            <a:xfrm>
              <a:off x="1315" y="0"/>
              <a:ext cx="137" cy="363"/>
              <a:chOff x="0" y="0"/>
              <a:chExt cx="137" cy="363"/>
            </a:xfrm>
          </p:grpSpPr>
          <p:sp>
            <p:nvSpPr>
              <p:cNvPr id="11316" name="直接连接符 10292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7" name="直接连接符 10293"/>
              <p:cNvSpPr/>
              <p:nvPr/>
            </p:nvSpPr>
            <p:spPr>
              <a:xfrm>
                <a:off x="137" y="0"/>
                <a:ext cx="0" cy="363"/>
              </a:xfrm>
              <a:prstGeom prst="line">
                <a:avLst/>
              </a:prstGeom>
              <a:ln w="762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295" name="组合 10294"/>
          <p:cNvGrpSpPr/>
          <p:nvPr/>
        </p:nvGrpSpPr>
        <p:grpSpPr>
          <a:xfrm>
            <a:off x="5003800" y="2924175"/>
            <a:ext cx="3671888" cy="576263"/>
            <a:chOff x="0" y="0"/>
            <a:chExt cx="2313" cy="363"/>
          </a:xfrm>
        </p:grpSpPr>
        <p:grpSp>
          <p:nvGrpSpPr>
            <p:cNvPr id="11319" name="组合 10295"/>
            <p:cNvGrpSpPr/>
            <p:nvPr/>
          </p:nvGrpSpPr>
          <p:grpSpPr>
            <a:xfrm>
              <a:off x="0" y="0"/>
              <a:ext cx="953" cy="363"/>
              <a:chOff x="0" y="0"/>
              <a:chExt cx="953" cy="363"/>
            </a:xfrm>
          </p:grpSpPr>
          <p:grpSp>
            <p:nvGrpSpPr>
              <p:cNvPr id="11320" name="组合 10296"/>
              <p:cNvGrpSpPr/>
              <p:nvPr/>
            </p:nvGrpSpPr>
            <p:grpSpPr>
              <a:xfrm>
                <a:off x="0" y="0"/>
                <a:ext cx="91" cy="363"/>
                <a:chOff x="0" y="0"/>
                <a:chExt cx="137" cy="363"/>
              </a:xfrm>
            </p:grpSpPr>
            <p:sp>
              <p:nvSpPr>
                <p:cNvPr id="11321" name="直接连接符 10297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22" name="直接连接符 10298"/>
                <p:cNvSpPr/>
                <p:nvPr/>
              </p:nvSpPr>
              <p:spPr>
                <a:xfrm>
                  <a:off x="137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323" name="组合 10299"/>
              <p:cNvGrpSpPr/>
              <p:nvPr/>
            </p:nvGrpSpPr>
            <p:grpSpPr>
              <a:xfrm>
                <a:off x="862" y="0"/>
                <a:ext cx="91" cy="363"/>
                <a:chOff x="0" y="0"/>
                <a:chExt cx="137" cy="363"/>
              </a:xfrm>
            </p:grpSpPr>
            <p:sp>
              <p:nvSpPr>
                <p:cNvPr id="11324" name="直接连接符 10300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25" name="直接连接符 10301"/>
                <p:cNvSpPr/>
                <p:nvPr/>
              </p:nvSpPr>
              <p:spPr>
                <a:xfrm>
                  <a:off x="137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326" name="组合 10302"/>
            <p:cNvGrpSpPr/>
            <p:nvPr/>
          </p:nvGrpSpPr>
          <p:grpSpPr>
            <a:xfrm>
              <a:off x="1361" y="0"/>
              <a:ext cx="952" cy="363"/>
              <a:chOff x="0" y="0"/>
              <a:chExt cx="952" cy="363"/>
            </a:xfrm>
          </p:grpSpPr>
          <p:grpSp>
            <p:nvGrpSpPr>
              <p:cNvPr id="11327" name="组合 10303"/>
              <p:cNvGrpSpPr/>
              <p:nvPr/>
            </p:nvGrpSpPr>
            <p:grpSpPr>
              <a:xfrm>
                <a:off x="861" y="0"/>
                <a:ext cx="91" cy="363"/>
                <a:chOff x="0" y="0"/>
                <a:chExt cx="137" cy="363"/>
              </a:xfrm>
            </p:grpSpPr>
            <p:sp>
              <p:nvSpPr>
                <p:cNvPr id="11328" name="直接连接符 10304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29" name="直接连接符 10305"/>
                <p:cNvSpPr/>
                <p:nvPr/>
              </p:nvSpPr>
              <p:spPr>
                <a:xfrm>
                  <a:off x="137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330" name="组合 10306"/>
              <p:cNvGrpSpPr/>
              <p:nvPr/>
            </p:nvGrpSpPr>
            <p:grpSpPr>
              <a:xfrm>
                <a:off x="0" y="0"/>
                <a:ext cx="91" cy="363"/>
                <a:chOff x="0" y="0"/>
                <a:chExt cx="137" cy="363"/>
              </a:xfrm>
            </p:grpSpPr>
            <p:sp>
              <p:nvSpPr>
                <p:cNvPr id="11331" name="直接连接符 10307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32" name="直接连接符 10308"/>
                <p:cNvSpPr/>
                <p:nvPr/>
              </p:nvSpPr>
              <p:spPr>
                <a:xfrm>
                  <a:off x="137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0310" name="矩形 10309"/>
          <p:cNvSpPr/>
          <p:nvPr/>
        </p:nvSpPr>
        <p:spPr>
          <a:xfrm>
            <a:off x="0" y="4292600"/>
            <a:ext cx="9144000" cy="2103438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zh-CN" altLang="en-US" sz="32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预测</a:t>
            </a:r>
            <a:r>
              <a:rPr lang="en-US" altLang="zh-CN" sz="32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2: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如果亲代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是含</a:t>
            </a:r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的，放在含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的环境中进行培养，试分析亲代、子一代、子二代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中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元素的分布。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（含</a:t>
            </a:r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N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的链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请用红色表示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，</a:t>
            </a:r>
            <a:r>
              <a:rPr lang="zh-CN" altLang="en-US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含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N</a:t>
            </a:r>
            <a:r>
              <a:rPr lang="zh-CN" altLang="en-US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的链请用蓝色表示）</a:t>
            </a:r>
            <a:r>
              <a:rPr lang="zh-CN" altLang="en-US" sz="36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 </a:t>
            </a:r>
            <a:endParaRPr lang="zh-CN" altLang="en-US" sz="36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0311" name="文本框 10310"/>
          <p:cNvSpPr txBox="1"/>
          <p:nvPr/>
        </p:nvSpPr>
        <p:spPr>
          <a:xfrm>
            <a:off x="4283075" y="3573463"/>
            <a:ext cx="5262563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子代</a:t>
            </a: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分子＝</a:t>
            </a: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母链＋</a:t>
            </a: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子链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312" name="文本框 10311"/>
          <p:cNvSpPr txBox="1"/>
          <p:nvPr/>
        </p:nvSpPr>
        <p:spPr>
          <a:xfrm>
            <a:off x="3059113" y="0"/>
            <a:ext cx="33115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（三）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演绎推理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8" grpId="0"/>
      <p:bldP spid="10279" grpId="0"/>
      <p:bldP spid="10284" grpId="0"/>
      <p:bldP spid="103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11265"/>
          <p:cNvSpPr/>
          <p:nvPr/>
        </p:nvSpPr>
        <p:spPr>
          <a:xfrm>
            <a:off x="89218" y="4523741"/>
            <a:ext cx="8964613" cy="113728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zh-CN" altLang="en-US" sz="34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问题</a:t>
            </a:r>
            <a:r>
              <a:rPr lang="en-US" altLang="zh-CN" sz="34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2: </a:t>
            </a:r>
            <a:r>
              <a:rPr lang="zh-CN" altLang="en-US" sz="34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事实上，复制后的</a:t>
            </a:r>
            <a:r>
              <a:rPr lang="en-US" altLang="zh-CN" sz="34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DNA</a:t>
            </a:r>
            <a:r>
              <a:rPr lang="zh-CN" altLang="en-US" sz="34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分子是随机混合在一起的，怎样才能验证上面的推测是否正确？ </a:t>
            </a:r>
            <a:endParaRPr lang="zh-CN" altLang="en-US" sz="34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1267" name="矩形 11266"/>
          <p:cNvSpPr/>
          <p:nvPr/>
        </p:nvSpPr>
        <p:spPr>
          <a:xfrm>
            <a:off x="425450" y="1844675"/>
            <a:ext cx="400367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-DNA</a:t>
            </a:r>
            <a:endParaRPr lang="en-US" altLang="zh-CN" sz="28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1268" name="矩形 11267"/>
          <p:cNvSpPr/>
          <p:nvPr/>
        </p:nvSpPr>
        <p:spPr>
          <a:xfrm>
            <a:off x="427038" y="2997200"/>
            <a:ext cx="4002088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-DNA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(1/2)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 </a:t>
            </a:r>
            <a:endParaRPr lang="en-US" altLang="zh-CN" sz="32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1269" name="矩形 11268"/>
          <p:cNvSpPr/>
          <p:nvPr/>
        </p:nvSpPr>
        <p:spPr>
          <a:xfrm>
            <a:off x="414338" y="3573463"/>
            <a:ext cx="4157663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-DNA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(1/2)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 </a:t>
            </a:r>
            <a:endParaRPr lang="en-US" altLang="zh-CN" sz="32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grpSp>
        <p:nvGrpSpPr>
          <p:cNvPr id="12293" name="组合 11269"/>
          <p:cNvGrpSpPr/>
          <p:nvPr/>
        </p:nvGrpSpPr>
        <p:grpSpPr>
          <a:xfrm>
            <a:off x="0" y="0"/>
            <a:ext cx="2268538" cy="3024188"/>
            <a:chOff x="0" y="0"/>
            <a:chExt cx="1429" cy="1905"/>
          </a:xfrm>
        </p:grpSpPr>
        <p:sp>
          <p:nvSpPr>
            <p:cNvPr id="11271" name="矩形 11270"/>
            <p:cNvSpPr/>
            <p:nvPr/>
          </p:nvSpPr>
          <p:spPr>
            <a:xfrm>
              <a:off x="23" y="769"/>
              <a:ext cx="1406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p>
              <a:pPr lvl="0" fontAlgn="base"/>
              <a:r>
                <a:rPr lang="zh-CN" altLang="en-US" sz="3200" b="1" u="sng" strike="noStrike" noProof="1">
                  <a:effectLst>
                    <a:outerShdw blurRad="38100" dist="38100" dir="2700000">
                      <a:srgbClr val="C0C0C0"/>
                    </a:outerShdw>
                  </a:effectLst>
                  <a:ea typeface="黑体" panose="02010609060101010101" pitchFamily="2" charset="-122"/>
                  <a:cs typeface="+mn-ea"/>
                </a:rPr>
                <a:t>子一代： </a:t>
              </a:r>
              <a:endPara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endParaRPr>
            </a:p>
          </p:txBody>
        </p:sp>
        <p:sp>
          <p:nvSpPr>
            <p:cNvPr id="11272" name="矩形 11271"/>
            <p:cNvSpPr/>
            <p:nvPr/>
          </p:nvSpPr>
          <p:spPr>
            <a:xfrm>
              <a:off x="0" y="1540"/>
              <a:ext cx="1406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p>
              <a:pPr lvl="0" fontAlgn="base"/>
              <a:r>
                <a:rPr lang="zh-CN" altLang="en-US" sz="3200" b="1" u="sng" strike="noStrike" noProof="1">
                  <a:effectLst>
                    <a:outerShdw blurRad="38100" dist="38100" dir="2700000">
                      <a:srgbClr val="C0C0C0"/>
                    </a:outerShdw>
                  </a:effectLst>
                  <a:ea typeface="黑体" panose="02010609060101010101" pitchFamily="2" charset="-122"/>
                  <a:cs typeface="+mn-ea"/>
                </a:rPr>
                <a:t>子二代： </a:t>
              </a:r>
              <a:endPara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endParaRPr>
            </a:p>
          </p:txBody>
        </p:sp>
        <p:sp>
          <p:nvSpPr>
            <p:cNvPr id="11273" name="矩形 11272"/>
            <p:cNvSpPr/>
            <p:nvPr/>
          </p:nvSpPr>
          <p:spPr>
            <a:xfrm>
              <a:off x="0" y="0"/>
              <a:ext cx="1406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p>
              <a:pPr lvl="0" fontAlgn="base"/>
              <a:r>
                <a:rPr lang="zh-CN" altLang="en-US" sz="3200" b="1" u="sng" strike="noStrike" noProof="1">
                  <a:effectLst>
                    <a:outerShdw blurRad="38100" dist="38100" dir="2700000">
                      <a:srgbClr val="C0C0C0"/>
                    </a:outerShdw>
                  </a:effectLst>
                  <a:ea typeface="黑体" panose="02010609060101010101" pitchFamily="2" charset="-122"/>
                  <a:cs typeface="+mn-ea"/>
                </a:rPr>
                <a:t>亲  代：   </a:t>
              </a:r>
              <a:endPara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endParaRPr>
            </a:p>
          </p:txBody>
        </p:sp>
      </p:grpSp>
      <p:sp>
        <p:nvSpPr>
          <p:cNvPr id="11274" name="矩形 11273"/>
          <p:cNvSpPr/>
          <p:nvPr/>
        </p:nvSpPr>
        <p:spPr>
          <a:xfrm>
            <a:off x="452438" y="692150"/>
            <a:ext cx="3687763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N/</a:t>
            </a:r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-DNA</a:t>
            </a:r>
            <a:endParaRPr lang="en-US" altLang="zh-CN" sz="28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763713" y="5661025"/>
            <a:ext cx="7561263" cy="113728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可以通过离心使其发生分层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  <a:p>
            <a:r>
              <a:rPr lang="en-US" altLang="zh-CN" sz="3200" b="1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(</a:t>
            </a:r>
            <a:r>
              <a:rPr lang="zh-CN" altLang="en-US" sz="3200" b="1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同位素质量不同，</a:t>
            </a:r>
            <a:r>
              <a:rPr lang="en-US" altLang="zh-CN" sz="3200" b="1" baseline="30000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15</a:t>
            </a:r>
            <a:r>
              <a:rPr lang="en-US" altLang="zh-CN" sz="3200" b="1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N</a:t>
            </a:r>
            <a:r>
              <a:rPr lang="zh-CN" altLang="en-US" sz="3200" b="1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质量大于</a:t>
            </a:r>
            <a:r>
              <a:rPr lang="en-US" altLang="zh-CN" sz="3200" b="1" baseline="30000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14</a:t>
            </a:r>
            <a:r>
              <a:rPr lang="en-US" altLang="zh-CN" sz="3200" b="1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N)</a:t>
            </a:r>
            <a:endParaRPr lang="en-US" altLang="zh-CN" sz="3200" b="1">
              <a:solidFill>
                <a:srgbClr val="990000"/>
              </a:solidFill>
              <a:effectLst>
                <a:outerShdw blurRad="38100" dist="38100" dir="2700000">
                  <a:srgbClr val="C0C0C0"/>
                </a:outerShdw>
              </a:effectLst>
              <a:ea typeface="楷体_GB2312" pitchFamily="1" charset="-122"/>
            </a:endParaRPr>
          </a:p>
        </p:txBody>
      </p:sp>
      <p:grpSp>
        <p:nvGrpSpPr>
          <p:cNvPr id="12299" name="组合 11275"/>
          <p:cNvGrpSpPr/>
          <p:nvPr/>
        </p:nvGrpSpPr>
        <p:grpSpPr>
          <a:xfrm>
            <a:off x="5003800" y="0"/>
            <a:ext cx="3671888" cy="3789363"/>
            <a:chOff x="0" y="0"/>
            <a:chExt cx="2313" cy="2387"/>
          </a:xfrm>
        </p:grpSpPr>
        <p:grpSp>
          <p:nvGrpSpPr>
            <p:cNvPr id="12300" name="组合 11276"/>
            <p:cNvGrpSpPr/>
            <p:nvPr/>
          </p:nvGrpSpPr>
          <p:grpSpPr>
            <a:xfrm>
              <a:off x="1" y="0"/>
              <a:ext cx="2312" cy="2387"/>
              <a:chOff x="0" y="0"/>
              <a:chExt cx="2312" cy="2387"/>
            </a:xfrm>
          </p:grpSpPr>
          <p:grpSp>
            <p:nvGrpSpPr>
              <p:cNvPr id="12301" name="组合 11277"/>
              <p:cNvGrpSpPr/>
              <p:nvPr/>
            </p:nvGrpSpPr>
            <p:grpSpPr>
              <a:xfrm>
                <a:off x="362" y="1071"/>
                <a:ext cx="136" cy="363"/>
                <a:chOff x="0" y="0"/>
                <a:chExt cx="136" cy="363"/>
              </a:xfrm>
            </p:grpSpPr>
            <p:sp>
              <p:nvSpPr>
                <p:cNvPr id="12302" name="直接连接符 11278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03" name="直接连接符 11279"/>
                <p:cNvSpPr/>
                <p:nvPr/>
              </p:nvSpPr>
              <p:spPr>
                <a:xfrm>
                  <a:off x="136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2304" name="组合 11280"/>
              <p:cNvGrpSpPr/>
              <p:nvPr/>
            </p:nvGrpSpPr>
            <p:grpSpPr>
              <a:xfrm>
                <a:off x="1678" y="1071"/>
                <a:ext cx="136" cy="363"/>
                <a:chOff x="0" y="0"/>
                <a:chExt cx="136" cy="363"/>
              </a:xfrm>
            </p:grpSpPr>
            <p:sp>
              <p:nvSpPr>
                <p:cNvPr id="12305" name="直接连接符 11281"/>
                <p:cNvSpPr/>
                <p:nvPr/>
              </p:nvSpPr>
              <p:spPr>
                <a:xfrm>
                  <a:off x="136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06" name="直接连接符 11282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307" name="直接连接符 11283"/>
              <p:cNvSpPr/>
              <p:nvPr/>
            </p:nvSpPr>
            <p:spPr>
              <a:xfrm>
                <a:off x="861" y="2023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8" name="直接连接符 11284"/>
              <p:cNvSpPr/>
              <p:nvPr/>
            </p:nvSpPr>
            <p:spPr>
              <a:xfrm>
                <a:off x="2312" y="2023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9" name="直接连接符 11285"/>
              <p:cNvSpPr/>
              <p:nvPr/>
            </p:nvSpPr>
            <p:spPr>
              <a:xfrm>
                <a:off x="90" y="2023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10" name="直接连接符 11286"/>
              <p:cNvSpPr/>
              <p:nvPr/>
            </p:nvSpPr>
            <p:spPr>
              <a:xfrm>
                <a:off x="1451" y="2023"/>
                <a:ext cx="0" cy="363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2311" name="组合 11287"/>
              <p:cNvGrpSpPr/>
              <p:nvPr/>
            </p:nvGrpSpPr>
            <p:grpSpPr>
              <a:xfrm>
                <a:off x="680" y="709"/>
                <a:ext cx="906" cy="317"/>
                <a:chOff x="0" y="0"/>
                <a:chExt cx="1179" cy="408"/>
              </a:xfrm>
            </p:grpSpPr>
            <p:sp>
              <p:nvSpPr>
                <p:cNvPr id="12312" name="直接连接符 11288"/>
                <p:cNvSpPr/>
                <p:nvPr/>
              </p:nvSpPr>
              <p:spPr>
                <a:xfrm>
                  <a:off x="544" y="0"/>
                  <a:ext cx="0" cy="273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13" name="直接连接符 11289"/>
                <p:cNvSpPr/>
                <p:nvPr/>
              </p:nvSpPr>
              <p:spPr>
                <a:xfrm flipH="1">
                  <a:off x="0" y="182"/>
                  <a:ext cx="544" cy="22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14" name="直接连接符 11290"/>
                <p:cNvSpPr/>
                <p:nvPr/>
              </p:nvSpPr>
              <p:spPr>
                <a:xfrm>
                  <a:off x="544" y="182"/>
                  <a:ext cx="635" cy="1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2315" name="组合 11291"/>
              <p:cNvGrpSpPr/>
              <p:nvPr/>
            </p:nvGrpSpPr>
            <p:grpSpPr>
              <a:xfrm>
                <a:off x="0" y="1479"/>
                <a:ext cx="952" cy="908"/>
                <a:chOff x="0" y="0"/>
                <a:chExt cx="1270" cy="908"/>
              </a:xfrm>
            </p:grpSpPr>
            <p:grpSp>
              <p:nvGrpSpPr>
                <p:cNvPr id="12316" name="组合 11292"/>
                <p:cNvGrpSpPr/>
                <p:nvPr/>
              </p:nvGrpSpPr>
              <p:grpSpPr>
                <a:xfrm>
                  <a:off x="0" y="545"/>
                  <a:ext cx="1270" cy="363"/>
                  <a:chOff x="0" y="0"/>
                  <a:chExt cx="1270" cy="363"/>
                </a:xfrm>
              </p:grpSpPr>
              <p:sp>
                <p:nvSpPr>
                  <p:cNvPr id="12317" name="直接连接符 11293"/>
                  <p:cNvSpPr/>
                  <p:nvPr/>
                </p:nvSpPr>
                <p:spPr>
                  <a:xfrm>
                    <a:off x="0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18" name="直接连接符 11294"/>
                  <p:cNvSpPr/>
                  <p:nvPr/>
                </p:nvSpPr>
                <p:spPr>
                  <a:xfrm>
                    <a:off x="1270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2319" name="组合 11295"/>
                <p:cNvGrpSpPr/>
                <p:nvPr/>
              </p:nvGrpSpPr>
              <p:grpSpPr>
                <a:xfrm>
                  <a:off x="46" y="0"/>
                  <a:ext cx="1179" cy="408"/>
                  <a:chOff x="0" y="0"/>
                  <a:chExt cx="1179" cy="408"/>
                </a:xfrm>
              </p:grpSpPr>
              <p:sp>
                <p:nvSpPr>
                  <p:cNvPr id="12320" name="直接连接符 11296"/>
                  <p:cNvSpPr/>
                  <p:nvPr/>
                </p:nvSpPr>
                <p:spPr>
                  <a:xfrm>
                    <a:off x="544" y="0"/>
                    <a:ext cx="0" cy="273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21" name="直接连接符 11297"/>
                  <p:cNvSpPr/>
                  <p:nvPr/>
                </p:nvSpPr>
                <p:spPr>
                  <a:xfrm flipH="1">
                    <a:off x="0" y="182"/>
                    <a:ext cx="544" cy="226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22" name="直接连接符 11298"/>
                  <p:cNvSpPr/>
                  <p:nvPr/>
                </p:nvSpPr>
                <p:spPr>
                  <a:xfrm>
                    <a:off x="544" y="182"/>
                    <a:ext cx="635" cy="182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2323" name="组合 11299"/>
              <p:cNvGrpSpPr/>
              <p:nvPr/>
            </p:nvGrpSpPr>
            <p:grpSpPr>
              <a:xfrm>
                <a:off x="1360" y="1434"/>
                <a:ext cx="862" cy="953"/>
                <a:chOff x="0" y="0"/>
                <a:chExt cx="1089" cy="953"/>
              </a:xfrm>
            </p:grpSpPr>
            <p:grpSp>
              <p:nvGrpSpPr>
                <p:cNvPr id="12324" name="组合 11300"/>
                <p:cNvGrpSpPr/>
                <p:nvPr/>
              </p:nvGrpSpPr>
              <p:grpSpPr>
                <a:xfrm>
                  <a:off x="0" y="590"/>
                  <a:ext cx="1089" cy="363"/>
                  <a:chOff x="0" y="0"/>
                  <a:chExt cx="1089" cy="363"/>
                </a:xfrm>
              </p:grpSpPr>
              <p:sp>
                <p:nvSpPr>
                  <p:cNvPr id="12325" name="直接连接符 11301"/>
                  <p:cNvSpPr/>
                  <p:nvPr/>
                </p:nvSpPr>
                <p:spPr>
                  <a:xfrm>
                    <a:off x="1089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26" name="直接连接符 11302"/>
                  <p:cNvSpPr/>
                  <p:nvPr/>
                </p:nvSpPr>
                <p:spPr>
                  <a:xfrm flipH="1">
                    <a:off x="0" y="0"/>
                    <a:ext cx="1" cy="363"/>
                  </a:xfrm>
                  <a:prstGeom prst="line">
                    <a:avLst/>
                  </a:prstGeom>
                  <a:ln w="762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2327" name="组合 11303"/>
                <p:cNvGrpSpPr/>
                <p:nvPr/>
              </p:nvGrpSpPr>
              <p:grpSpPr>
                <a:xfrm>
                  <a:off x="0" y="0"/>
                  <a:ext cx="1089" cy="454"/>
                  <a:chOff x="0" y="0"/>
                  <a:chExt cx="1179" cy="408"/>
                </a:xfrm>
              </p:grpSpPr>
              <p:sp>
                <p:nvSpPr>
                  <p:cNvPr id="12328" name="直接连接符 11304"/>
                  <p:cNvSpPr/>
                  <p:nvPr/>
                </p:nvSpPr>
                <p:spPr>
                  <a:xfrm>
                    <a:off x="544" y="0"/>
                    <a:ext cx="0" cy="273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29" name="直接连接符 11305"/>
                  <p:cNvSpPr/>
                  <p:nvPr/>
                </p:nvSpPr>
                <p:spPr>
                  <a:xfrm flipH="1">
                    <a:off x="0" y="182"/>
                    <a:ext cx="544" cy="226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30" name="直接连接符 11306"/>
                  <p:cNvSpPr/>
                  <p:nvPr/>
                </p:nvSpPr>
                <p:spPr>
                  <a:xfrm>
                    <a:off x="544" y="182"/>
                    <a:ext cx="635" cy="182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2331" name="组合 11307"/>
              <p:cNvGrpSpPr/>
              <p:nvPr/>
            </p:nvGrpSpPr>
            <p:grpSpPr>
              <a:xfrm>
                <a:off x="1043" y="346"/>
                <a:ext cx="136" cy="363"/>
                <a:chOff x="0" y="0"/>
                <a:chExt cx="136" cy="363"/>
              </a:xfrm>
            </p:grpSpPr>
            <p:sp>
              <p:nvSpPr>
                <p:cNvPr id="12332" name="直接连接符 11308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33" name="直接连接符 11309"/>
                <p:cNvSpPr/>
                <p:nvPr/>
              </p:nvSpPr>
              <p:spPr>
                <a:xfrm>
                  <a:off x="136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311" name="文本框 11310"/>
              <p:cNvSpPr txBox="1"/>
              <p:nvPr/>
            </p:nvSpPr>
            <p:spPr>
              <a:xfrm>
                <a:off x="362" y="0"/>
                <a:ext cx="1355" cy="327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/>
              </a:ln>
            </p:spPr>
            <p:txBody>
              <a:bodyPr>
                <a:spAutoFit/>
              </a:bodyPr>
              <a:p>
                <a:pPr>
                  <a:buClrTx/>
                </a:pPr>
                <a:r>
                  <a:rPr lang="zh-CN" altLang="en-US" sz="2800" b="1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ea typeface="楷体_GB2312" pitchFamily="1" charset="-122"/>
                  </a:rPr>
                  <a:t>亲代</a:t>
                </a:r>
                <a:r>
                  <a:rPr lang="en-US" altLang="zh-CN" sz="2800" b="1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ea typeface="楷体_GB2312" pitchFamily="1" charset="-122"/>
                  </a:rPr>
                  <a:t>DNA</a:t>
                </a:r>
                <a:r>
                  <a:rPr lang="zh-CN" altLang="en-US" sz="2800" b="1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ea typeface="楷体_GB2312" pitchFamily="1" charset="-122"/>
                  </a:rPr>
                  <a:t>分子</a:t>
                </a:r>
                <a:endParaRPr lang="zh-CN" altLang="en-US" sz="2800" b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ea typeface="楷体_GB2312" pitchFamily="1" charset="-122"/>
                </a:endParaRPr>
              </a:p>
            </p:txBody>
          </p:sp>
        </p:grpSp>
        <p:grpSp>
          <p:nvGrpSpPr>
            <p:cNvPr id="12335" name="组合 11311"/>
            <p:cNvGrpSpPr/>
            <p:nvPr/>
          </p:nvGrpSpPr>
          <p:grpSpPr>
            <a:xfrm>
              <a:off x="1043" y="346"/>
              <a:ext cx="137" cy="363"/>
              <a:chOff x="0" y="0"/>
              <a:chExt cx="137" cy="363"/>
            </a:xfrm>
          </p:grpSpPr>
          <p:sp>
            <p:nvSpPr>
              <p:cNvPr id="12336" name="直接连接符 11312"/>
              <p:cNvSpPr/>
              <p:nvPr/>
            </p:nvSpPr>
            <p:spPr>
              <a:xfrm>
                <a:off x="0" y="0"/>
                <a:ext cx="0" cy="363"/>
              </a:xfrm>
              <a:prstGeom prst="line">
                <a:avLst/>
              </a:prstGeom>
              <a:ln w="762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37" name="直接连接符 11313"/>
              <p:cNvSpPr/>
              <p:nvPr/>
            </p:nvSpPr>
            <p:spPr>
              <a:xfrm>
                <a:off x="137" y="0"/>
                <a:ext cx="0" cy="363"/>
              </a:xfrm>
              <a:prstGeom prst="line">
                <a:avLst/>
              </a:prstGeom>
              <a:ln w="762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338" name="组合 11314"/>
            <p:cNvGrpSpPr/>
            <p:nvPr/>
          </p:nvGrpSpPr>
          <p:grpSpPr>
            <a:xfrm>
              <a:off x="363" y="1071"/>
              <a:ext cx="1452" cy="363"/>
              <a:chOff x="0" y="0"/>
              <a:chExt cx="1452" cy="363"/>
            </a:xfrm>
          </p:grpSpPr>
          <p:grpSp>
            <p:nvGrpSpPr>
              <p:cNvPr id="12339" name="组合 11315"/>
              <p:cNvGrpSpPr/>
              <p:nvPr/>
            </p:nvGrpSpPr>
            <p:grpSpPr>
              <a:xfrm>
                <a:off x="0" y="0"/>
                <a:ext cx="137" cy="363"/>
                <a:chOff x="0" y="0"/>
                <a:chExt cx="137" cy="363"/>
              </a:xfrm>
            </p:grpSpPr>
            <p:sp>
              <p:nvSpPr>
                <p:cNvPr id="12340" name="直接连接符 11316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41" name="直接连接符 11317"/>
                <p:cNvSpPr/>
                <p:nvPr/>
              </p:nvSpPr>
              <p:spPr>
                <a:xfrm>
                  <a:off x="137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2342" name="组合 11318"/>
              <p:cNvGrpSpPr/>
              <p:nvPr/>
            </p:nvGrpSpPr>
            <p:grpSpPr>
              <a:xfrm>
                <a:off x="1315" y="0"/>
                <a:ext cx="137" cy="363"/>
                <a:chOff x="0" y="0"/>
                <a:chExt cx="137" cy="363"/>
              </a:xfrm>
            </p:grpSpPr>
            <p:sp>
              <p:nvSpPr>
                <p:cNvPr id="12343" name="直接连接符 11319"/>
                <p:cNvSpPr/>
                <p:nvPr/>
              </p:nvSpPr>
              <p:spPr>
                <a:xfrm>
                  <a:off x="0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44" name="直接连接符 11320"/>
                <p:cNvSpPr/>
                <p:nvPr/>
              </p:nvSpPr>
              <p:spPr>
                <a:xfrm>
                  <a:off x="137" y="0"/>
                  <a:ext cx="0" cy="363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2345" name="组合 11321"/>
            <p:cNvGrpSpPr/>
            <p:nvPr/>
          </p:nvGrpSpPr>
          <p:grpSpPr>
            <a:xfrm>
              <a:off x="0" y="2024"/>
              <a:ext cx="2313" cy="363"/>
              <a:chOff x="0" y="0"/>
              <a:chExt cx="2313" cy="363"/>
            </a:xfrm>
          </p:grpSpPr>
          <p:grpSp>
            <p:nvGrpSpPr>
              <p:cNvPr id="12346" name="组合 11322"/>
              <p:cNvGrpSpPr/>
              <p:nvPr/>
            </p:nvGrpSpPr>
            <p:grpSpPr>
              <a:xfrm>
                <a:off x="0" y="0"/>
                <a:ext cx="953" cy="363"/>
                <a:chOff x="0" y="0"/>
                <a:chExt cx="953" cy="363"/>
              </a:xfrm>
            </p:grpSpPr>
            <p:grpSp>
              <p:nvGrpSpPr>
                <p:cNvPr id="12347" name="组合 11323"/>
                <p:cNvGrpSpPr/>
                <p:nvPr/>
              </p:nvGrpSpPr>
              <p:grpSpPr>
                <a:xfrm>
                  <a:off x="0" y="0"/>
                  <a:ext cx="91" cy="363"/>
                  <a:chOff x="0" y="0"/>
                  <a:chExt cx="137" cy="363"/>
                </a:xfrm>
              </p:grpSpPr>
              <p:sp>
                <p:nvSpPr>
                  <p:cNvPr id="12348" name="直接连接符 11324"/>
                  <p:cNvSpPr/>
                  <p:nvPr/>
                </p:nvSpPr>
                <p:spPr>
                  <a:xfrm>
                    <a:off x="0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0000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49" name="直接连接符 11325"/>
                  <p:cNvSpPr/>
                  <p:nvPr/>
                </p:nvSpPr>
                <p:spPr>
                  <a:xfrm>
                    <a:off x="137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2350" name="组合 11326"/>
                <p:cNvGrpSpPr/>
                <p:nvPr/>
              </p:nvGrpSpPr>
              <p:grpSpPr>
                <a:xfrm>
                  <a:off x="862" y="0"/>
                  <a:ext cx="91" cy="363"/>
                  <a:chOff x="0" y="0"/>
                  <a:chExt cx="137" cy="363"/>
                </a:xfrm>
              </p:grpSpPr>
              <p:sp>
                <p:nvSpPr>
                  <p:cNvPr id="12351" name="直接连接符 11327"/>
                  <p:cNvSpPr/>
                  <p:nvPr/>
                </p:nvSpPr>
                <p:spPr>
                  <a:xfrm>
                    <a:off x="0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52" name="直接连接符 11328"/>
                  <p:cNvSpPr/>
                  <p:nvPr/>
                </p:nvSpPr>
                <p:spPr>
                  <a:xfrm>
                    <a:off x="137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2353" name="组合 11329"/>
              <p:cNvGrpSpPr/>
              <p:nvPr/>
            </p:nvGrpSpPr>
            <p:grpSpPr>
              <a:xfrm>
                <a:off x="1361" y="0"/>
                <a:ext cx="952" cy="363"/>
                <a:chOff x="0" y="0"/>
                <a:chExt cx="952" cy="363"/>
              </a:xfrm>
            </p:grpSpPr>
            <p:grpSp>
              <p:nvGrpSpPr>
                <p:cNvPr id="12354" name="组合 11330"/>
                <p:cNvGrpSpPr/>
                <p:nvPr/>
              </p:nvGrpSpPr>
              <p:grpSpPr>
                <a:xfrm>
                  <a:off x="861" y="0"/>
                  <a:ext cx="91" cy="363"/>
                  <a:chOff x="0" y="0"/>
                  <a:chExt cx="137" cy="363"/>
                </a:xfrm>
              </p:grpSpPr>
              <p:sp>
                <p:nvSpPr>
                  <p:cNvPr id="12355" name="直接连接符 11331"/>
                  <p:cNvSpPr/>
                  <p:nvPr/>
                </p:nvSpPr>
                <p:spPr>
                  <a:xfrm>
                    <a:off x="0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56" name="直接连接符 11332"/>
                  <p:cNvSpPr/>
                  <p:nvPr/>
                </p:nvSpPr>
                <p:spPr>
                  <a:xfrm>
                    <a:off x="137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2357" name="组合 11333"/>
                <p:cNvGrpSpPr/>
                <p:nvPr/>
              </p:nvGrpSpPr>
              <p:grpSpPr>
                <a:xfrm>
                  <a:off x="0" y="0"/>
                  <a:ext cx="91" cy="363"/>
                  <a:chOff x="0" y="0"/>
                  <a:chExt cx="137" cy="363"/>
                </a:xfrm>
              </p:grpSpPr>
              <p:sp>
                <p:nvSpPr>
                  <p:cNvPr id="12358" name="直接连接符 11334"/>
                  <p:cNvSpPr/>
                  <p:nvPr/>
                </p:nvSpPr>
                <p:spPr>
                  <a:xfrm>
                    <a:off x="0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0000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59" name="直接连接符 11335"/>
                  <p:cNvSpPr/>
                  <p:nvPr/>
                </p:nvSpPr>
                <p:spPr>
                  <a:xfrm>
                    <a:off x="137" y="0"/>
                    <a:ext cx="0" cy="363"/>
                  </a:xfrm>
                  <a:prstGeom prst="line">
                    <a:avLst/>
                  </a:prstGeom>
                  <a:ln w="762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  <p:sp>
        <p:nvSpPr>
          <p:cNvPr id="12360" name="矩形 11336"/>
          <p:cNvSpPr/>
          <p:nvPr/>
        </p:nvSpPr>
        <p:spPr>
          <a:xfrm>
            <a:off x="4284663" y="0"/>
            <a:ext cx="4464050" cy="41497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361" name="矩形 11337"/>
          <p:cNvSpPr/>
          <p:nvPr/>
        </p:nvSpPr>
        <p:spPr>
          <a:xfrm>
            <a:off x="7019925" y="1054100"/>
            <a:ext cx="1584325" cy="230346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362" name="矩形 11338"/>
          <p:cNvSpPr/>
          <p:nvPr/>
        </p:nvSpPr>
        <p:spPr>
          <a:xfrm>
            <a:off x="4500563" y="928688"/>
            <a:ext cx="1584325" cy="230346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363" name="椭圆 11339"/>
          <p:cNvSpPr/>
          <p:nvPr/>
        </p:nvSpPr>
        <p:spPr>
          <a:xfrm>
            <a:off x="4500563" y="2765425"/>
            <a:ext cx="1584325" cy="790575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364" name="椭圆 11340"/>
          <p:cNvSpPr/>
          <p:nvPr/>
        </p:nvSpPr>
        <p:spPr>
          <a:xfrm>
            <a:off x="4500563" y="2635250"/>
            <a:ext cx="1584325" cy="7905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p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365" name="组合 11341"/>
          <p:cNvGrpSpPr/>
          <p:nvPr/>
        </p:nvGrpSpPr>
        <p:grpSpPr>
          <a:xfrm>
            <a:off x="5219700" y="1976438"/>
            <a:ext cx="144463" cy="396875"/>
            <a:chOff x="0" y="0"/>
            <a:chExt cx="137" cy="363"/>
          </a:xfrm>
        </p:grpSpPr>
        <p:sp>
          <p:nvSpPr>
            <p:cNvPr id="12366" name="直接连接符 11342"/>
            <p:cNvSpPr/>
            <p:nvPr/>
          </p:nvSpPr>
          <p:spPr>
            <a:xfrm>
              <a:off x="0" y="0"/>
              <a:ext cx="0" cy="36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67" name="直接连接符 11343"/>
            <p:cNvSpPr/>
            <p:nvPr/>
          </p:nvSpPr>
          <p:spPr>
            <a:xfrm>
              <a:off x="137" y="0"/>
              <a:ext cx="0" cy="36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345" name="文本框 11344"/>
          <p:cNvSpPr txBox="1"/>
          <p:nvPr/>
        </p:nvSpPr>
        <p:spPr>
          <a:xfrm>
            <a:off x="4645025" y="454025"/>
            <a:ext cx="893763" cy="5191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亲代</a:t>
            </a:r>
            <a:endParaRPr lang="zh-CN" altLang="en-US" sz="2800" b="1" u="sng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ea typeface="楷体_GB2312" pitchFamily="1" charset="-122"/>
            </a:endParaRPr>
          </a:p>
        </p:txBody>
      </p:sp>
      <p:sp>
        <p:nvSpPr>
          <p:cNvPr id="11346" name="文本框 11345"/>
          <p:cNvSpPr txBox="1"/>
          <p:nvPr/>
        </p:nvSpPr>
        <p:spPr>
          <a:xfrm>
            <a:off x="7134225" y="396875"/>
            <a:ext cx="1249363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子二代</a:t>
            </a:r>
            <a:endParaRPr lang="zh-CN" altLang="en-US" sz="2800" b="1" u="sng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ea typeface="楷体_GB2312" pitchFamily="1" charset="-122"/>
            </a:endParaRPr>
          </a:p>
        </p:txBody>
      </p:sp>
      <p:sp>
        <p:nvSpPr>
          <p:cNvPr id="12370" name="椭圆 11346"/>
          <p:cNvSpPr/>
          <p:nvPr/>
        </p:nvSpPr>
        <p:spPr>
          <a:xfrm>
            <a:off x="7019925" y="2832100"/>
            <a:ext cx="1584325" cy="788988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371" name="椭圆 11347"/>
          <p:cNvSpPr/>
          <p:nvPr/>
        </p:nvSpPr>
        <p:spPr>
          <a:xfrm>
            <a:off x="7019925" y="2700338"/>
            <a:ext cx="1584325" cy="7905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p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373" name="组合 11352"/>
          <p:cNvGrpSpPr/>
          <p:nvPr/>
        </p:nvGrpSpPr>
        <p:grpSpPr>
          <a:xfrm>
            <a:off x="7308850" y="1341438"/>
            <a:ext cx="217488" cy="527050"/>
            <a:chOff x="0" y="0"/>
            <a:chExt cx="137" cy="363"/>
          </a:xfrm>
        </p:grpSpPr>
        <p:sp>
          <p:nvSpPr>
            <p:cNvPr id="12374" name="直接连接符 11353"/>
            <p:cNvSpPr/>
            <p:nvPr/>
          </p:nvSpPr>
          <p:spPr>
            <a:xfrm>
              <a:off x="0" y="0"/>
              <a:ext cx="0" cy="363"/>
            </a:xfrm>
            <a:prstGeom prst="line">
              <a:avLst/>
            </a:prstGeom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75" name="直接连接符 11354"/>
            <p:cNvSpPr/>
            <p:nvPr/>
          </p:nvSpPr>
          <p:spPr>
            <a:xfrm>
              <a:off x="137" y="0"/>
              <a:ext cx="0" cy="363"/>
            </a:xfrm>
            <a:prstGeom prst="line">
              <a:avLst/>
            </a:prstGeom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76" name="组合 11358"/>
          <p:cNvGrpSpPr/>
          <p:nvPr/>
        </p:nvGrpSpPr>
        <p:grpSpPr>
          <a:xfrm rot="-7976394">
            <a:off x="7553325" y="2176463"/>
            <a:ext cx="177800" cy="523875"/>
            <a:chOff x="0" y="0"/>
            <a:chExt cx="137" cy="363"/>
          </a:xfrm>
        </p:grpSpPr>
        <p:sp>
          <p:nvSpPr>
            <p:cNvPr id="12377" name="直接连接符 11359"/>
            <p:cNvSpPr/>
            <p:nvPr/>
          </p:nvSpPr>
          <p:spPr>
            <a:xfrm>
              <a:off x="0" y="0"/>
              <a:ext cx="0" cy="363"/>
            </a:xfrm>
            <a:prstGeom prst="line">
              <a:avLst/>
            </a:prstGeom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78" name="直接连接符 11360"/>
            <p:cNvSpPr/>
            <p:nvPr/>
          </p:nvSpPr>
          <p:spPr>
            <a:xfrm>
              <a:off x="137" y="0"/>
              <a:ext cx="0" cy="36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79" name="组合 11361"/>
          <p:cNvGrpSpPr/>
          <p:nvPr/>
        </p:nvGrpSpPr>
        <p:grpSpPr>
          <a:xfrm rot="-3412216">
            <a:off x="7481888" y="2576513"/>
            <a:ext cx="171450" cy="520700"/>
            <a:chOff x="0" y="0"/>
            <a:chExt cx="137" cy="363"/>
          </a:xfrm>
        </p:grpSpPr>
        <p:sp>
          <p:nvSpPr>
            <p:cNvPr id="12380" name="直接连接符 11362"/>
            <p:cNvSpPr/>
            <p:nvPr/>
          </p:nvSpPr>
          <p:spPr>
            <a:xfrm>
              <a:off x="0" y="0"/>
              <a:ext cx="0" cy="363"/>
            </a:xfrm>
            <a:prstGeom prst="line">
              <a:avLst/>
            </a:prstGeom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81" name="直接连接符 11363"/>
            <p:cNvSpPr/>
            <p:nvPr/>
          </p:nvSpPr>
          <p:spPr>
            <a:xfrm>
              <a:off x="137" y="0"/>
              <a:ext cx="0" cy="363"/>
            </a:xfrm>
            <a:prstGeom prst="line">
              <a:avLst/>
            </a:prstGeom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82" name="组合 11364"/>
          <p:cNvGrpSpPr/>
          <p:nvPr/>
        </p:nvGrpSpPr>
        <p:grpSpPr>
          <a:xfrm>
            <a:off x="8101013" y="1700213"/>
            <a:ext cx="144462" cy="527050"/>
            <a:chOff x="0" y="0"/>
            <a:chExt cx="137" cy="363"/>
          </a:xfrm>
        </p:grpSpPr>
        <p:sp>
          <p:nvSpPr>
            <p:cNvPr id="12383" name="直接连接符 11365"/>
            <p:cNvSpPr/>
            <p:nvPr/>
          </p:nvSpPr>
          <p:spPr>
            <a:xfrm>
              <a:off x="0" y="0"/>
              <a:ext cx="0" cy="363"/>
            </a:xfrm>
            <a:prstGeom prst="line">
              <a:avLst/>
            </a:prstGeom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84" name="直接连接符 11366"/>
            <p:cNvSpPr/>
            <p:nvPr/>
          </p:nvSpPr>
          <p:spPr>
            <a:xfrm>
              <a:off x="137" y="0"/>
              <a:ext cx="0" cy="36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374" name="文本框 11373"/>
          <p:cNvSpPr txBox="1"/>
          <p:nvPr/>
        </p:nvSpPr>
        <p:spPr>
          <a:xfrm>
            <a:off x="2700338" y="0"/>
            <a:ext cx="33115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anose="02010600030101010101" pitchFamily="2" charset="-122"/>
                <a:cs typeface="+mn-ea"/>
              </a:rPr>
              <a:t>（三）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演绎推理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214630" y="1330960"/>
            <a:ext cx="8713788" cy="1143000"/>
          </a:xfrm>
          <a:ln>
            <a:miter/>
          </a:ln>
        </p:spPr>
        <p:txBody>
          <a:bodyPr anchor="ctr"/>
          <a:p>
            <a:pPr fontAlgn="base"/>
            <a:r>
              <a:rPr lang="zh-CN" altLang="en-US" sz="4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【</a:t>
            </a:r>
            <a:r>
              <a:rPr lang="zh-CN" altLang="en-US" sz="3600" b="1" strike="noStrike" noProof="1">
                <a:solidFill>
                  <a:srgbClr val="FF0000"/>
                </a:solidFill>
                <a:ea typeface="黑体" panose="02010609060101010101" pitchFamily="2" charset="-122"/>
              </a:rPr>
              <a:t>用阴影带表示离心的结果</a:t>
            </a:r>
            <a:r>
              <a:rPr lang="zh-CN" altLang="en-US" sz="4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】</a:t>
            </a:r>
            <a:endParaRPr lang="zh-CN" altLang="en-US" sz="40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3314" name="文本占位符 12290" descr="图片1"/>
          <p:cNvPicPr>
            <a:picLocks noGrp="1" noChangeAspect="1"/>
          </p:cNvPicPr>
          <p:nvPr>
            <p:ph idx="1"/>
          </p:nvPr>
        </p:nvPicPr>
        <p:blipFill>
          <a:blip r:embed="rId1">
            <a:lum bright="-17999" contrast="54000"/>
          </a:blip>
          <a:stretch>
            <a:fillRect/>
          </a:stretch>
        </p:blipFill>
        <p:spPr>
          <a:xfrm>
            <a:off x="4104005" y="2762885"/>
            <a:ext cx="4679950" cy="3671888"/>
          </a:xfrm>
        </p:spPr>
      </p:pic>
      <p:sp>
        <p:nvSpPr>
          <p:cNvPr id="12292" name="矩形 12291"/>
          <p:cNvSpPr/>
          <p:nvPr/>
        </p:nvSpPr>
        <p:spPr>
          <a:xfrm>
            <a:off x="4175443" y="5715635"/>
            <a:ext cx="576262" cy="2159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294" name="矩形 12293"/>
          <p:cNvSpPr/>
          <p:nvPr/>
        </p:nvSpPr>
        <p:spPr>
          <a:xfrm>
            <a:off x="635" y="3695065"/>
            <a:ext cx="2232025" cy="57975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子一代： </a:t>
            </a:r>
            <a:endParaRPr lang="zh-CN" altLang="en-US" sz="3200" b="1" u="sng" strike="noStrike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5" name="矩形 12294"/>
          <p:cNvSpPr/>
          <p:nvPr/>
        </p:nvSpPr>
        <p:spPr>
          <a:xfrm>
            <a:off x="-36195" y="4918710"/>
            <a:ext cx="2232025" cy="57975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子二代： </a:t>
            </a:r>
            <a:endParaRPr lang="zh-CN" altLang="en-US" sz="3200" b="1" u="sng" strike="noStrike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6" name="矩形 12295"/>
          <p:cNvSpPr/>
          <p:nvPr/>
        </p:nvSpPr>
        <p:spPr>
          <a:xfrm>
            <a:off x="-36195" y="2473960"/>
            <a:ext cx="2232025" cy="57975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zh-CN" altLang="en-US" sz="32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亲  代：   </a:t>
            </a:r>
            <a:endParaRPr lang="zh-CN" altLang="en-US" sz="3200" b="1" u="sng" strike="noStrike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7" name="矩形 12296"/>
          <p:cNvSpPr/>
          <p:nvPr/>
        </p:nvSpPr>
        <p:spPr>
          <a:xfrm>
            <a:off x="432118" y="3050223"/>
            <a:ext cx="338455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N/</a:t>
            </a:r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 </a:t>
            </a:r>
            <a:endParaRPr lang="en-US" altLang="zh-CN" sz="28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2298" name="矩形 12297"/>
          <p:cNvSpPr/>
          <p:nvPr/>
        </p:nvSpPr>
        <p:spPr>
          <a:xfrm>
            <a:off x="574993" y="4274185"/>
            <a:ext cx="360045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 </a:t>
            </a:r>
            <a:endParaRPr lang="en-US" altLang="zh-CN" sz="28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2299" name="矩形 12298"/>
          <p:cNvSpPr/>
          <p:nvPr/>
        </p:nvSpPr>
        <p:spPr>
          <a:xfrm>
            <a:off x="648335" y="5353685"/>
            <a:ext cx="338264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15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(1/2)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 </a:t>
            </a:r>
            <a:endParaRPr lang="en-US" altLang="zh-CN" sz="32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2300" name="矩形 12299"/>
          <p:cNvSpPr/>
          <p:nvPr/>
        </p:nvSpPr>
        <p:spPr>
          <a:xfrm>
            <a:off x="648335" y="5785485"/>
            <a:ext cx="3360420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/</a:t>
            </a:r>
            <a:r>
              <a:rPr lang="en-US" altLang="zh-CN" sz="3200" b="1" strike="noStrike" baseline="30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14</a:t>
            </a:r>
            <a:r>
              <a:rPr lang="en-US" altLang="zh-CN" sz="3200" b="1" strike="noStrike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N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-DNA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(1/2)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2" charset="-122"/>
                <a:cs typeface="+mn-ea"/>
              </a:rPr>
              <a:t> </a:t>
            </a:r>
            <a:endParaRPr lang="en-US" altLang="zh-CN" sz="32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2302" name="矩形 12301"/>
          <p:cNvSpPr/>
          <p:nvPr/>
        </p:nvSpPr>
        <p:spPr>
          <a:xfrm>
            <a:off x="4751705" y="5663248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b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重带</a:t>
            </a:r>
            <a:endParaRPr lang="zh-CN" altLang="en-US" b="1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900" y="193675"/>
            <a:ext cx="8964930" cy="113728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wrap="square" anchor="ctr">
            <a:spAutoFit/>
          </a:bodyPr>
          <a:p>
            <a:pPr lvl="0" fontAlgn="base"/>
            <a:r>
              <a:rPr lang="zh-CN" altLang="en-US" sz="36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预测</a:t>
            </a:r>
            <a:r>
              <a:rPr lang="en-US" altLang="zh-CN" sz="36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3</a:t>
            </a:r>
            <a:r>
              <a:rPr lang="zh-CN" altLang="en-US" sz="3600" b="1" u="sng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</a:rPr>
              <a:t>：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  <a:sym typeface="+mn-ea"/>
              </a:rPr>
              <a:t>如果亲代、子一代、子二代的</a:t>
            </a:r>
            <a:r>
              <a:rPr lang="en-US" altLang="zh-CN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  <a:sym typeface="+mn-ea"/>
              </a:rPr>
              <a:t>DNA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  <a:sym typeface="+mn-ea"/>
              </a:rPr>
              <a:t>都分别进行离心，其结果有什么不同？</a:t>
            </a:r>
            <a:endParaRPr lang="zh-CN" altLang="en-US" sz="3600" b="1" strike="noStrike"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290" grpId="0"/>
      <p:bldP spid="12297" grpId="0"/>
      <p:bldP spid="12300" grpId="0"/>
      <p:bldP spid="12299" grpId="0"/>
      <p:bldP spid="12298" grpId="0"/>
      <p:bldP spid="12296" grpId="0"/>
      <p:bldP spid="12292" grpId="0" animBg="1"/>
      <p:bldP spid="12294" grpId="0"/>
      <p:bldP spid="12295" grpId="0"/>
    </p:bldLst>
  </p:timing>
</p:sld>
</file>

<file path=ppt/theme/theme1.xml><?xml version="1.0" encoding="utf-8"?>
<a:theme xmlns:a="http://schemas.openxmlformats.org/drawingml/2006/main" name="遗传和变异">
  <a:themeElements>
    <a:clrScheme name="">
      <a:dk1>
        <a:srgbClr val="EAEAEA"/>
      </a:dk1>
      <a:lt1>
        <a:srgbClr val="6600FF"/>
      </a:lt1>
      <a:dk2>
        <a:srgbClr val="FFCC66"/>
      </a:dk2>
      <a:lt2>
        <a:srgbClr val="200B5B"/>
      </a:lt2>
      <a:accent1>
        <a:srgbClr val="EEB00B"/>
      </a:accent1>
      <a:accent2>
        <a:srgbClr val="6600CC"/>
      </a:accent2>
      <a:accent3>
        <a:srgbClr val="B9AAFF"/>
      </a:accent3>
      <a:accent4>
        <a:srgbClr val="CACACA"/>
      </a:accent4>
      <a:accent5>
        <a:srgbClr val="F5D4AA"/>
      </a:accent5>
      <a:accent6>
        <a:srgbClr val="5B00B7"/>
      </a:accent6>
      <a:hlink>
        <a:srgbClr val="FF33CC"/>
      </a:hlink>
      <a:folHlink>
        <a:srgbClr val="CC99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EAEAEA"/>
        </a:dk1>
        <a:lt1>
          <a:srgbClr val="6600FF"/>
        </a:lt1>
        <a:dk2>
          <a:srgbClr val="FFCC66"/>
        </a:dk2>
        <a:lt2>
          <a:srgbClr val="200B5B"/>
        </a:lt2>
        <a:accent1>
          <a:srgbClr val="EEB00B"/>
        </a:accent1>
        <a:accent2>
          <a:srgbClr val="6600CC"/>
        </a:accent2>
        <a:accent3>
          <a:srgbClr val="B9AAFF"/>
        </a:accent3>
        <a:accent4>
          <a:srgbClr val="CACACA"/>
        </a:accent4>
        <a:accent5>
          <a:srgbClr val="F5D4AA"/>
        </a:accent5>
        <a:accent6>
          <a:srgbClr val="5B00B7"/>
        </a:accent6>
        <a:hlink>
          <a:srgbClr val="FF33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303030"/>
        </a:accent4>
        <a:accent5>
          <a:srgbClr val="FBE8C0"/>
        </a:accent5>
        <a:accent6>
          <a:srgbClr val="E5B7B7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000000"/>
        </a:lt1>
        <a:dk2>
          <a:srgbClr val="FFCC00"/>
        </a:dk2>
        <a:lt2>
          <a:srgbClr val="3300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CDCAF"/>
        </a:accent4>
        <a:accent5>
          <a:srgbClr val="FFCAAA"/>
        </a:accent5>
        <a:accent6>
          <a:srgbClr val="2D0089"/>
        </a:accent6>
        <a:hlink>
          <a:srgbClr val="FF6633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DDDDD"/>
        </a:dk1>
        <a:lt1>
          <a:srgbClr val="996600"/>
        </a:lt1>
        <a:dk2>
          <a:srgbClr val="FFCC66"/>
        </a:dk2>
        <a:lt2>
          <a:srgbClr val="333300"/>
        </a:lt2>
        <a:accent1>
          <a:srgbClr val="EEB00B"/>
        </a:accent1>
        <a:accent2>
          <a:srgbClr val="330099"/>
        </a:accent2>
        <a:accent3>
          <a:srgbClr val="CAB9AA"/>
        </a:accent3>
        <a:accent4>
          <a:srgbClr val="BEBEBE"/>
        </a:accent4>
        <a:accent5>
          <a:srgbClr val="F5D4AA"/>
        </a:accent5>
        <a:accent6>
          <a:srgbClr val="2D0089"/>
        </a:accent6>
        <a:hlink>
          <a:srgbClr val="FF6633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999933"/>
        </a:lt1>
        <a:dk2>
          <a:srgbClr val="FFFF66"/>
        </a:dk2>
        <a:lt2>
          <a:srgbClr val="003300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CDCAF"/>
        </a:accent4>
        <a:accent5>
          <a:srgbClr val="E2CAAA"/>
        </a:accent5>
        <a:accent6>
          <a:srgbClr val="2D0089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空白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EAEAEA"/>
      </a:dk1>
      <a:lt1>
        <a:srgbClr val="6600FF"/>
      </a:lt1>
      <a:dk2>
        <a:srgbClr val="FFCC66"/>
      </a:dk2>
      <a:lt2>
        <a:srgbClr val="200B5B"/>
      </a:lt2>
      <a:accent1>
        <a:srgbClr val="EEB00B"/>
      </a:accent1>
      <a:accent2>
        <a:srgbClr val="6600CC"/>
      </a:accent2>
      <a:accent3>
        <a:srgbClr val="B9AAFF"/>
      </a:accent3>
      <a:accent4>
        <a:srgbClr val="CACACA"/>
      </a:accent4>
      <a:accent5>
        <a:srgbClr val="F5D4AA"/>
      </a:accent5>
      <a:accent6>
        <a:srgbClr val="5B00B7"/>
      </a:accent6>
      <a:hlink>
        <a:srgbClr val="FF33CC"/>
      </a:hlink>
      <a:folHlink>
        <a:srgbClr val="CC99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Settings\panzhijian\Application Data\Microsoft\Templates\遗传和变异.pot</Template>
  <TotalTime>0</TotalTime>
  <Words>1075</Words>
  <Application>WPS 演示</Application>
  <PresentationFormat>在屏幕上显示</PresentationFormat>
  <Paragraphs>138</Paragraphs>
  <Slides>13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楷体</vt:lpstr>
      <vt:lpstr>华文中宋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遗传和变异</vt:lpstr>
      <vt:lpstr>空白设计模板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【用阴影带表示离心的结果】</vt:lpstr>
      <vt:lpstr>PowerPoint 演示文稿</vt:lpstr>
      <vt:lpstr>PowerPoint 演示文稿</vt:lpstr>
      <vt:lpstr>放入盛有氯化铯溶液的试管中离心处理</vt:lpstr>
      <vt:lpstr>PowerPoint 演示文稿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许</dc:creator>
  <cp:lastModifiedBy>Administrator</cp:lastModifiedBy>
  <cp:revision>264</cp:revision>
  <dcterms:created xsi:type="dcterms:W3CDTF">2000-10-28T02:27:00Z</dcterms:created>
  <dcterms:modified xsi:type="dcterms:W3CDTF">2017-10-12T12:30:22Z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