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5" r:id="rId3"/>
    <p:sldId id="287" r:id="rId4"/>
    <p:sldId id="357" r:id="rId6"/>
    <p:sldId id="288" r:id="rId7"/>
    <p:sldId id="262" r:id="rId8"/>
    <p:sldId id="320" r:id="rId9"/>
    <p:sldId id="318" r:id="rId10"/>
    <p:sldId id="339" r:id="rId11"/>
    <p:sldId id="321" r:id="rId12"/>
    <p:sldId id="323" r:id="rId13"/>
    <p:sldId id="267" r:id="rId14"/>
    <p:sldId id="268" r:id="rId15"/>
    <p:sldId id="340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944" y="228"/>
      </p:cViewPr>
      <p:guideLst>
        <p:guide orient="horz" pos="2021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1468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5362" name="文本占位符 11469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536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3516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21506" name="文本占位符 13517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en-US" altLang="zh-CN"/>
              <a:t>1.</a:t>
            </a:r>
            <a:r>
              <a:rPr lang="zh-CN" altLang="en-US" dirty="0"/>
              <a:t>判断出显隐性关系：黄色对绿色显性，圆粒对皱粒显性。</a:t>
            </a:r>
            <a:endParaRPr lang="zh-CN" altLang="en-US" dirty="0"/>
          </a:p>
          <a:p>
            <a:pPr lvl="0"/>
            <a:r>
              <a:rPr lang="en-US" altLang="zh-CN"/>
              <a:t>2.</a:t>
            </a:r>
            <a:r>
              <a:rPr lang="zh-CN" altLang="en-US" dirty="0"/>
              <a:t>学生运用分离定律的知识，解释</a:t>
            </a:r>
            <a:r>
              <a:rPr lang="en-US" altLang="zh-CN"/>
              <a:t>F1</a:t>
            </a:r>
            <a:r>
              <a:rPr lang="zh-CN" altLang="en-US" dirty="0"/>
              <a:t>的性状表现都为高茎。</a:t>
            </a:r>
            <a:endParaRPr lang="zh-CN" altLang="en-US" dirty="0"/>
          </a:p>
        </p:txBody>
      </p:sp>
      <p:sp>
        <p:nvSpPr>
          <p:cNvPr id="2150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9C0C8B-895B-481A-831F-04CA43114A5B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strike="noStrike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9C0C8B-895B-481A-831F-04CA43114A5B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1970" y="1231900"/>
            <a:ext cx="8335645" cy="3660775"/>
          </a:xfrm>
          <a:ln w="12700" cmpd="sng">
            <a:solidFill>
              <a:schemeClr val="tx1"/>
            </a:solidFill>
            <a:prstDash val="solid"/>
          </a:ln>
        </p:spPr>
        <p:txBody>
          <a:bodyPr/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学科：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生物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教材版本：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苏教版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标题：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应用假说演绎法分析孟德尔的两对相对性状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   的杂交实验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作者：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张娣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单位：南京市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金陵中学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7" name="组合 158723"/>
          <p:cNvGrpSpPr/>
          <p:nvPr/>
        </p:nvGrpSpPr>
        <p:grpSpPr>
          <a:xfrm>
            <a:off x="1679575" y="990918"/>
            <a:ext cx="5003800" cy="4824412"/>
            <a:chOff x="0" y="935"/>
            <a:chExt cx="3061" cy="2867"/>
          </a:xfrm>
        </p:grpSpPr>
        <p:pic>
          <p:nvPicPr>
            <p:cNvPr id="24578" name="图片 158724"/>
            <p:cNvPicPr>
              <a:picLocks noChangeAspect="1"/>
            </p:cNvPicPr>
            <p:nvPr/>
          </p:nvPicPr>
          <p:blipFill>
            <a:blip r:embed="rId1">
              <a:lum bright="-23996" contrast="41999"/>
            </a:blip>
            <a:srcRect l="46100"/>
            <a:stretch>
              <a:fillRect/>
            </a:stretch>
          </p:blipFill>
          <p:spPr>
            <a:xfrm>
              <a:off x="0" y="935"/>
              <a:ext cx="3061" cy="28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79" name="文本框 158725"/>
            <p:cNvSpPr txBox="1"/>
            <p:nvPr/>
          </p:nvSpPr>
          <p:spPr>
            <a:xfrm>
              <a:off x="63" y="1842"/>
              <a:ext cx="272" cy="1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9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80" name="文本框 158726"/>
            <p:cNvSpPr txBox="1"/>
            <p:nvPr/>
          </p:nvSpPr>
          <p:spPr>
            <a:xfrm>
              <a:off x="820" y="1026"/>
              <a:ext cx="272" cy="1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9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9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81" name="文本框 158727"/>
            <p:cNvSpPr txBox="1"/>
            <p:nvPr/>
          </p:nvSpPr>
          <p:spPr>
            <a:xfrm>
              <a:off x="521" y="1616"/>
              <a:ext cx="272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300">
                  <a:latin typeface="黑体" panose="02010609060101010101" pitchFamily="49" charset="-122"/>
                  <a:ea typeface="黑体" panose="02010609060101010101" pitchFamily="49" charset="-122"/>
                </a:rPr>
                <a:t>♂</a:t>
              </a:r>
              <a:endParaRPr lang="en-US" altLang="zh-CN" sz="13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82" name="文本框 158728"/>
            <p:cNvSpPr txBox="1"/>
            <p:nvPr/>
          </p:nvSpPr>
          <p:spPr>
            <a:xfrm>
              <a:off x="485" y="1842"/>
              <a:ext cx="272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300">
                  <a:latin typeface="黑体" panose="02010609060101010101" pitchFamily="49" charset="-122"/>
                  <a:ea typeface="黑体" panose="02010609060101010101" pitchFamily="49" charset="-122"/>
                </a:rPr>
                <a:t>♀</a:t>
              </a:r>
              <a:endParaRPr lang="en-US" altLang="zh-CN" sz="13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583" name="矩形 158729"/>
          <p:cNvSpPr/>
          <p:nvPr/>
        </p:nvSpPr>
        <p:spPr>
          <a:xfrm>
            <a:off x="1679575" y="3799205"/>
            <a:ext cx="5238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3200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3200" baseline="-25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735" name="文本框 158734"/>
          <p:cNvSpPr txBox="1"/>
          <p:nvPr/>
        </p:nvSpPr>
        <p:spPr>
          <a:xfrm>
            <a:off x="4738688" y="990918"/>
            <a:ext cx="1225550" cy="43338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eaLnBrk="0" hangingPunct="0">
              <a:lnSpc>
                <a:spcPct val="80000"/>
              </a:lnSpc>
            </a:pPr>
            <a:r>
              <a:rPr lang="en-US" altLang="zh-CN" sz="2800" b="1" noProof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YyRr</a:t>
            </a:r>
            <a:endParaRPr lang="en-US" altLang="zh-CN" sz="2800" b="1" noProof="1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8736" name="文本框 158735"/>
          <p:cNvSpPr txBox="1"/>
          <p:nvPr/>
        </p:nvSpPr>
        <p:spPr>
          <a:xfrm>
            <a:off x="2938463" y="29356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37" name="文本框 158736"/>
          <p:cNvSpPr txBox="1"/>
          <p:nvPr/>
        </p:nvSpPr>
        <p:spPr>
          <a:xfrm>
            <a:off x="3371850" y="29356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黄圆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38" name="文本框 158737"/>
          <p:cNvSpPr txBox="1"/>
          <p:nvPr/>
        </p:nvSpPr>
        <p:spPr>
          <a:xfrm>
            <a:off x="3875088" y="29356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39" name="文本框 158738"/>
          <p:cNvSpPr txBox="1"/>
          <p:nvPr/>
        </p:nvSpPr>
        <p:spPr>
          <a:xfrm>
            <a:off x="4306888" y="29356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黄圆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0" name="文本框 158739"/>
          <p:cNvSpPr txBox="1"/>
          <p:nvPr/>
        </p:nvSpPr>
        <p:spPr>
          <a:xfrm>
            <a:off x="4956175" y="29356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1" name="文本框 158740"/>
          <p:cNvSpPr txBox="1"/>
          <p:nvPr/>
        </p:nvSpPr>
        <p:spPr>
          <a:xfrm>
            <a:off x="5964238" y="29356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2" name="文本框 158741"/>
          <p:cNvSpPr txBox="1"/>
          <p:nvPr/>
        </p:nvSpPr>
        <p:spPr>
          <a:xfrm>
            <a:off x="5891213" y="35833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3" name="文本框 158742"/>
          <p:cNvSpPr txBox="1"/>
          <p:nvPr/>
        </p:nvSpPr>
        <p:spPr>
          <a:xfrm>
            <a:off x="4956175" y="35833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4" name="文本框 158743"/>
          <p:cNvSpPr txBox="1"/>
          <p:nvPr/>
        </p:nvSpPr>
        <p:spPr>
          <a:xfrm>
            <a:off x="4019550" y="3656330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5" name="文本框 158744"/>
          <p:cNvSpPr txBox="1"/>
          <p:nvPr/>
        </p:nvSpPr>
        <p:spPr>
          <a:xfrm>
            <a:off x="3082925" y="35833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6" name="文本框 158745"/>
          <p:cNvSpPr txBox="1"/>
          <p:nvPr/>
        </p:nvSpPr>
        <p:spPr>
          <a:xfrm>
            <a:off x="3082925" y="44469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7" name="文本框 158746"/>
          <p:cNvSpPr txBox="1"/>
          <p:nvPr/>
        </p:nvSpPr>
        <p:spPr>
          <a:xfrm>
            <a:off x="4019550" y="44469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8" name="文本框 158747"/>
          <p:cNvSpPr txBox="1"/>
          <p:nvPr/>
        </p:nvSpPr>
        <p:spPr>
          <a:xfrm>
            <a:off x="4956175" y="44469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49" name="文本框 158748"/>
          <p:cNvSpPr txBox="1"/>
          <p:nvPr/>
        </p:nvSpPr>
        <p:spPr>
          <a:xfrm>
            <a:off x="5891213" y="4446905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50" name="文本框 158749"/>
          <p:cNvSpPr txBox="1"/>
          <p:nvPr/>
        </p:nvSpPr>
        <p:spPr>
          <a:xfrm>
            <a:off x="5964238" y="5239068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51" name="文本框 158750"/>
          <p:cNvSpPr txBox="1"/>
          <p:nvPr/>
        </p:nvSpPr>
        <p:spPr>
          <a:xfrm>
            <a:off x="4956175" y="5167630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52" name="文本框 158751"/>
          <p:cNvSpPr txBox="1"/>
          <p:nvPr/>
        </p:nvSpPr>
        <p:spPr>
          <a:xfrm>
            <a:off x="4019550" y="5239068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8753" name="文本框 158752"/>
          <p:cNvSpPr txBox="1"/>
          <p:nvPr/>
        </p:nvSpPr>
        <p:spPr>
          <a:xfrm>
            <a:off x="3155950" y="5167630"/>
            <a:ext cx="504825" cy="5111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>
            <a:spAutoFit/>
          </a:bodyPr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Yy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en-US" altLang="zh-CN" sz="24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  <a:cs typeface="+mn-ea"/>
              </a:rPr>
              <a:t>Rr</a:t>
            </a:r>
            <a:endParaRPr lang="en-US" altLang="zh-CN" sz="2400" b="1" noProof="1" err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60419" name="文本框 60418"/>
          <p:cNvSpPr txBox="1"/>
          <p:nvPr/>
        </p:nvSpPr>
        <p:spPr>
          <a:xfrm>
            <a:off x="1679575" y="198755"/>
            <a:ext cx="8243888" cy="5492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写出</a:t>
            </a:r>
            <a:r>
              <a:rPr lang="en-US" altLang="zh-CN" sz="3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F</a:t>
            </a:r>
            <a:r>
              <a:rPr lang="en-US" altLang="zh-CN" sz="3000" b="1" baseline="-25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3000" b="1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的遗传因子的组成</a:t>
            </a:r>
            <a:endParaRPr lang="zh-CN" altLang="en-US" sz="3000" b="1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285" y="5953760"/>
            <a:ext cx="8582660" cy="435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eaLnBrk="0" hangingPunct="0">
              <a:lnSpc>
                <a:spcPct val="80000"/>
              </a:lnSpc>
            </a:pPr>
            <a:r>
              <a:rPr lang="zh-CN" altLang="en-US" sz="2800" b="1" noProof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黄色圆粒：黄色皱粒：绿色圆粒：绿色皱粒</a:t>
            </a:r>
            <a:r>
              <a:rPr lang="en-US" altLang="zh-CN" sz="2800" b="1" noProof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=9:3:3:1</a:t>
            </a:r>
            <a:endParaRPr lang="zh-CN" altLang="en-US" sz="2800" b="1" noProof="1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7" grpId="0"/>
      <p:bldP spid="158736" grpId="0"/>
      <p:bldP spid="158738" grpId="0"/>
      <p:bldP spid="158741" grpId="0"/>
      <p:bldP spid="158740" grpId="0"/>
      <p:bldP spid="158739" grpId="0"/>
      <p:bldP spid="158745" grpId="0"/>
      <p:bldP spid="158744" grpId="0"/>
      <p:bldP spid="158743" grpId="0"/>
      <p:bldP spid="158742" grpId="0"/>
      <p:bldP spid="158746" grpId="0"/>
      <p:bldP spid="158747" grpId="0"/>
      <p:bldP spid="158748" grpId="0"/>
      <p:bldP spid="158749" grpId="0"/>
      <p:bldP spid="158753" grpId="0"/>
      <p:bldP spid="158752" grpId="0"/>
      <p:bldP spid="158751" grpId="0"/>
      <p:bldP spid="15875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152400" y="228600"/>
            <a:ext cx="84740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对自由组合规律的验证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----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测交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304800" y="893763"/>
            <a:ext cx="23161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、演绎：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1" name="Group 4"/>
          <p:cNvGrpSpPr/>
          <p:nvPr/>
        </p:nvGrpSpPr>
        <p:grpSpPr>
          <a:xfrm>
            <a:off x="2819400" y="2416175"/>
            <a:ext cx="3810000" cy="723900"/>
            <a:chOff x="0" y="0"/>
            <a:chExt cx="2400" cy="456"/>
          </a:xfrm>
        </p:grpSpPr>
        <p:sp>
          <p:nvSpPr>
            <p:cNvPr id="27652" name="Line 5"/>
            <p:cNvSpPr/>
            <p:nvPr/>
          </p:nvSpPr>
          <p:spPr>
            <a:xfrm flipH="1">
              <a:off x="0" y="36"/>
              <a:ext cx="336" cy="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3" name="Line 6"/>
            <p:cNvSpPr/>
            <p:nvPr/>
          </p:nvSpPr>
          <p:spPr>
            <a:xfrm>
              <a:off x="672" y="48"/>
              <a:ext cx="288" cy="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Line 7"/>
            <p:cNvSpPr/>
            <p:nvPr/>
          </p:nvSpPr>
          <p:spPr>
            <a:xfrm flipH="1">
              <a:off x="240" y="24"/>
              <a:ext cx="192" cy="4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Line 8"/>
            <p:cNvSpPr/>
            <p:nvPr/>
          </p:nvSpPr>
          <p:spPr>
            <a:xfrm>
              <a:off x="528" y="0"/>
              <a:ext cx="192" cy="4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2400" y="24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57" name="Text Box 10"/>
          <p:cNvSpPr txBox="1"/>
          <p:nvPr/>
        </p:nvSpPr>
        <p:spPr>
          <a:xfrm>
            <a:off x="533400" y="3063875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配子</a:t>
            </a:r>
            <a:endParaRPr lang="zh-CN" altLang="en-US" b="1" dirty="0">
              <a:solidFill>
                <a:srgbClr val="99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8" name="Group 11"/>
          <p:cNvGrpSpPr/>
          <p:nvPr/>
        </p:nvGrpSpPr>
        <p:grpSpPr>
          <a:xfrm>
            <a:off x="2286000" y="2889250"/>
            <a:ext cx="4683125" cy="754063"/>
            <a:chOff x="0" y="0"/>
            <a:chExt cx="2950" cy="475"/>
          </a:xfrm>
        </p:grpSpPr>
        <p:sp>
          <p:nvSpPr>
            <p:cNvPr id="27659" name="Text Box 12"/>
            <p:cNvSpPr txBox="1"/>
            <p:nvPr/>
          </p:nvSpPr>
          <p:spPr>
            <a:xfrm>
              <a:off x="0" y="110"/>
              <a:ext cx="162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zh-CN" sz="3200" b="1" dirty="0">
                  <a:solidFill>
                    <a:srgbClr val="0000FF"/>
                  </a:solidFill>
                  <a:latin typeface="Raavi" panose="020B0502040204020203" pitchFamily="34" charset="0"/>
                  <a:ea typeface="黑体" panose="02010609060101010101" pitchFamily="49" charset="-122"/>
                </a:rPr>
                <a:t>YR  Yr  yR  yr</a:t>
              </a:r>
              <a:endParaRPr lang="zh-CN" altLang="zh-CN" sz="3200" b="1" dirty="0">
                <a:solidFill>
                  <a:srgbClr val="0000FF"/>
                </a:solidFill>
                <a:latin typeface="Raavi" panose="020B0502040204020203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7660" name="Text Box 13"/>
            <p:cNvSpPr txBox="1"/>
            <p:nvPr/>
          </p:nvSpPr>
          <p:spPr>
            <a:xfrm>
              <a:off x="2592" y="0"/>
              <a:ext cx="3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yr</a:t>
              </a:r>
              <a:endPara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7661" name="Text Box 14"/>
          <p:cNvSpPr txBox="1"/>
          <p:nvPr/>
        </p:nvSpPr>
        <p:spPr>
          <a:xfrm>
            <a:off x="365125" y="3846513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2" name="Text Box 15"/>
          <p:cNvSpPr txBox="1"/>
          <p:nvPr/>
        </p:nvSpPr>
        <p:spPr>
          <a:xfrm>
            <a:off x="152400" y="4406900"/>
            <a:ext cx="16764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基因型：</a:t>
            </a:r>
            <a:endParaRPr lang="zh-CN" altLang="en-US" b="1" dirty="0">
              <a:solidFill>
                <a:srgbClr val="99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endParaRPr lang="zh-CN" altLang="zh-CN" b="1" dirty="0">
              <a:solidFill>
                <a:srgbClr val="99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63" name="Group 16"/>
          <p:cNvGrpSpPr/>
          <p:nvPr/>
        </p:nvGrpSpPr>
        <p:grpSpPr>
          <a:xfrm>
            <a:off x="2590800" y="3429000"/>
            <a:ext cx="4038600" cy="1136650"/>
            <a:chOff x="0" y="0"/>
            <a:chExt cx="2544" cy="716"/>
          </a:xfrm>
        </p:grpSpPr>
        <p:sp>
          <p:nvSpPr>
            <p:cNvPr id="27664" name="Line 17"/>
            <p:cNvSpPr/>
            <p:nvPr/>
          </p:nvSpPr>
          <p:spPr>
            <a:xfrm>
              <a:off x="0" y="48"/>
              <a:ext cx="0" cy="56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5" name="Line 18"/>
            <p:cNvSpPr/>
            <p:nvPr/>
          </p:nvSpPr>
          <p:spPr>
            <a:xfrm flipH="1">
              <a:off x="48" y="0"/>
              <a:ext cx="2496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6" name="Line 19"/>
            <p:cNvSpPr/>
            <p:nvPr/>
          </p:nvSpPr>
          <p:spPr>
            <a:xfrm>
              <a:off x="480" y="48"/>
              <a:ext cx="528" cy="51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7" name="Line 20"/>
            <p:cNvSpPr/>
            <p:nvPr/>
          </p:nvSpPr>
          <p:spPr>
            <a:xfrm flipH="1">
              <a:off x="1008" y="0"/>
              <a:ext cx="1536" cy="5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8" name="Line 21"/>
            <p:cNvSpPr/>
            <p:nvPr/>
          </p:nvSpPr>
          <p:spPr>
            <a:xfrm>
              <a:off x="912" y="48"/>
              <a:ext cx="864" cy="51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9" name="Line 22"/>
            <p:cNvSpPr/>
            <p:nvPr/>
          </p:nvSpPr>
          <p:spPr>
            <a:xfrm flipH="1">
              <a:off x="1776" y="0"/>
              <a:ext cx="768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0" name="Line 23"/>
            <p:cNvSpPr/>
            <p:nvPr/>
          </p:nvSpPr>
          <p:spPr>
            <a:xfrm>
              <a:off x="1248" y="48"/>
              <a:ext cx="1296" cy="61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1" name="Line 24"/>
            <p:cNvSpPr/>
            <p:nvPr/>
          </p:nvSpPr>
          <p:spPr>
            <a:xfrm>
              <a:off x="2544" y="0"/>
              <a:ext cx="0" cy="7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72" name="Text Box 25"/>
          <p:cNvSpPr txBox="1"/>
          <p:nvPr/>
        </p:nvSpPr>
        <p:spPr>
          <a:xfrm>
            <a:off x="2057400" y="4314825"/>
            <a:ext cx="12573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YyRr </a:t>
            </a:r>
            <a:endParaRPr lang="zh-CN" altLang="zh-CN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73" name="Text Box 26"/>
          <p:cNvSpPr txBox="1"/>
          <p:nvPr/>
        </p:nvSpPr>
        <p:spPr>
          <a:xfrm>
            <a:off x="3733800" y="4314825"/>
            <a:ext cx="10429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Yyrr</a:t>
            </a:r>
            <a:endParaRPr lang="zh-CN" altLang="zh-CN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74" name="Text Box 27"/>
          <p:cNvSpPr txBox="1"/>
          <p:nvPr/>
        </p:nvSpPr>
        <p:spPr>
          <a:xfrm>
            <a:off x="4937125" y="4314825"/>
            <a:ext cx="10652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yyRr</a:t>
            </a:r>
            <a:endParaRPr lang="zh-CN" altLang="zh-CN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75" name="Text Box 28"/>
          <p:cNvSpPr txBox="1"/>
          <p:nvPr/>
        </p:nvSpPr>
        <p:spPr>
          <a:xfrm>
            <a:off x="6324600" y="4314825"/>
            <a:ext cx="9525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yyrr</a:t>
            </a:r>
            <a:endParaRPr lang="zh-CN" altLang="zh-CN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7676" name="Group 29"/>
          <p:cNvGrpSpPr/>
          <p:nvPr/>
        </p:nvGrpSpPr>
        <p:grpSpPr>
          <a:xfrm>
            <a:off x="190500" y="5105400"/>
            <a:ext cx="8191500" cy="463550"/>
            <a:chOff x="0" y="0"/>
            <a:chExt cx="5016" cy="292"/>
          </a:xfrm>
        </p:grpSpPr>
        <p:sp>
          <p:nvSpPr>
            <p:cNvPr id="27677" name="Text Box 30"/>
            <p:cNvSpPr txBox="1"/>
            <p:nvPr/>
          </p:nvSpPr>
          <p:spPr>
            <a:xfrm>
              <a:off x="0" y="4"/>
              <a:ext cx="10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zh-CN" b="1" dirty="0">
                  <a:solidFill>
                    <a:srgbClr val="99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b="1" dirty="0">
                  <a:solidFill>
                    <a:srgbClr val="99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表现型：</a:t>
              </a:r>
              <a:endParaRPr lang="zh-CN" altLang="en-US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8" name="Text Box 31"/>
            <p:cNvSpPr txBox="1"/>
            <p:nvPr/>
          </p:nvSpPr>
          <p:spPr>
            <a:xfrm>
              <a:off x="1176" y="0"/>
              <a:ext cx="11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黄色圆粒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9" name="Text Box 32"/>
            <p:cNvSpPr txBox="1"/>
            <p:nvPr/>
          </p:nvSpPr>
          <p:spPr>
            <a:xfrm>
              <a:off x="2088" y="0"/>
              <a:ext cx="110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黄色皱粒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80" name="Text Box 33"/>
            <p:cNvSpPr txBox="1"/>
            <p:nvPr/>
          </p:nvSpPr>
          <p:spPr>
            <a:xfrm>
              <a:off x="3000" y="0"/>
              <a:ext cx="129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绿色圆粒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81" name="Text Box 34"/>
            <p:cNvSpPr txBox="1"/>
            <p:nvPr/>
          </p:nvSpPr>
          <p:spPr>
            <a:xfrm>
              <a:off x="3864" y="0"/>
              <a:ext cx="11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绿色皱粒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7682" name="Line 35"/>
          <p:cNvSpPr/>
          <p:nvPr/>
        </p:nvSpPr>
        <p:spPr>
          <a:xfrm>
            <a:off x="4876800" y="762000"/>
            <a:ext cx="2286000" cy="0"/>
          </a:xfrm>
          <a:prstGeom prst="line">
            <a:avLst/>
          </a:prstGeom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83" name="Rectangle 36"/>
          <p:cNvSpPr/>
          <p:nvPr/>
        </p:nvSpPr>
        <p:spPr>
          <a:xfrm>
            <a:off x="2666683" y="894080"/>
            <a:ext cx="59436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杂种一代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黄色圆粒    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×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绿色皱粒             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84" name="Rectangle 37"/>
          <p:cNvSpPr/>
          <p:nvPr/>
        </p:nvSpPr>
        <p:spPr>
          <a:xfrm>
            <a:off x="3124200" y="18288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YyRr</a:t>
            </a:r>
            <a:endParaRPr lang="zh-CN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85" name="Rectangle 38"/>
          <p:cNvSpPr/>
          <p:nvPr/>
        </p:nvSpPr>
        <p:spPr>
          <a:xfrm>
            <a:off x="5964238" y="1828800"/>
            <a:ext cx="14160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yyrr</a:t>
            </a:r>
            <a:endParaRPr lang="zh-CN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86" name="Rectangle 39"/>
          <p:cNvSpPr/>
          <p:nvPr/>
        </p:nvSpPr>
        <p:spPr>
          <a:xfrm>
            <a:off x="1981200" y="5562600"/>
            <a:ext cx="5562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1   ∶  1  ∶  1  ∶  1</a:t>
            </a:r>
            <a:endParaRPr lang="zh-CN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87" name="Rectangle 40"/>
          <p:cNvSpPr/>
          <p:nvPr/>
        </p:nvSpPr>
        <p:spPr>
          <a:xfrm>
            <a:off x="381000" y="6172200"/>
            <a:ext cx="34290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、种植实验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7683" grpId="0"/>
      <p:bldP spid="27684" grpId="0"/>
      <p:bldP spid="27685" grpId="0"/>
      <p:bldP spid="27672" grpId="0"/>
      <p:bldP spid="27673" grpId="0"/>
      <p:bldP spid="27674" grpId="0"/>
      <p:bldP spid="27675" grpId="0"/>
      <p:bldP spid="27686" grpId="0"/>
      <p:bldP spid="27657" grpId="0"/>
      <p:bldP spid="27662" grpId="0"/>
      <p:bldP spid="276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2"/>
          <p:cNvSpPr txBox="1"/>
          <p:nvPr/>
        </p:nvSpPr>
        <p:spPr>
          <a:xfrm>
            <a:off x="323850" y="95250"/>
            <a:ext cx="8001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zh-CN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测交实验结果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8674" name="Text Box 3"/>
          <p:cNvSpPr txBox="1"/>
          <p:nvPr/>
        </p:nvSpPr>
        <p:spPr>
          <a:xfrm>
            <a:off x="457200" y="838200"/>
            <a:ext cx="8458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313055" y="920750"/>
          <a:ext cx="8602980" cy="3985260"/>
        </p:xfrm>
        <a:graphic>
          <a:graphicData uri="http://schemas.openxmlformats.org/drawingml/2006/table">
            <a:tbl>
              <a:tblPr/>
              <a:tblGrid>
                <a:gridCol w="1718310"/>
                <a:gridCol w="1718945"/>
                <a:gridCol w="1736090"/>
                <a:gridCol w="1710055"/>
                <a:gridCol w="1719580"/>
              </a:tblGrid>
              <a:tr h="15417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测交后代表现型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黄色圆粒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黄色皱粒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绿色圆粒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绿色皱粒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997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平均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子粒数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31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27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26 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26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351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2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数量比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1            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：      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        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：     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          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：     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4372" name="Text Box 36"/>
          <p:cNvSpPr txBox="1"/>
          <p:nvPr/>
        </p:nvSpPr>
        <p:spPr>
          <a:xfrm>
            <a:off x="323850" y="5111115"/>
            <a:ext cx="85921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结论：四种表现型比接近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1，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从而证实了</a:t>
            </a:r>
            <a:r>
              <a:rPr lang="zh-CN" altLang="zh-CN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F1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形成配子时</a:t>
            </a:r>
            <a:r>
              <a:rPr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不同对的遗传因子是自由组合。</a:t>
            </a:r>
            <a:endParaRPr lang="zh-CN" altLang="en-US" sz="3200" b="1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87725" y="161925"/>
            <a:ext cx="8229600" cy="4525963"/>
          </a:xfrm>
        </p:spPr>
        <p:txBody>
          <a:bodyPr/>
          <a:p>
            <a:pPr marL="0" indent="0">
              <a:buNone/>
            </a:pPr>
            <a:r>
              <a:rPr lang="zh-CN" altLang="en-US"/>
              <a:t>提出问题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做出假设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演绎推理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实验验证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得出结论</a:t>
            </a:r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>
            <a:off x="4143375" y="749935"/>
            <a:ext cx="201930" cy="55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143375" y="1959610"/>
            <a:ext cx="201930" cy="55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4143375" y="4319905"/>
            <a:ext cx="201930" cy="55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143375" y="3183255"/>
            <a:ext cx="201930" cy="55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3200" y="5547360"/>
            <a:ext cx="89769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F1在产生配子时，每对遗传因子彼此分离，并且不同对的遗传因子可以自由组合。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70657"/>
          <p:cNvSpPr>
            <a:spLocks noGrp="1"/>
          </p:cNvSpPr>
          <p:nvPr>
            <p:ph type="title"/>
          </p:nvPr>
        </p:nvSpPr>
        <p:spPr>
          <a:xfrm>
            <a:off x="4017645" y="2918460"/>
            <a:ext cx="3972560" cy="581025"/>
          </a:xfrm>
          <a:ln>
            <a:miter/>
          </a:ln>
        </p:spPr>
        <p:txBody>
          <a:bodyPr anchor="ctr"/>
          <a:p>
            <a:pPr fontAlgn="base"/>
            <a:r>
              <a:rPr lang="zh-CN" altLang="en-US" sz="3200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孟德尔</a:t>
            </a:r>
            <a:r>
              <a:rPr lang="zh-CN" altLang="en-US" sz="3600" strike="noStrike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观察</a:t>
            </a:r>
            <a:endParaRPr lang="zh-CN" altLang="en-US" sz="3600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0667" name="矩形 70666"/>
          <p:cNvSpPr/>
          <p:nvPr/>
        </p:nvSpPr>
        <p:spPr>
          <a:xfrm>
            <a:off x="3522345" y="5240655"/>
            <a:ext cx="5496560" cy="8686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1" i="0" u="none" kern="12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z="3200" strike="noStrike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黄色和绿色一对相对性状</a:t>
            </a:r>
            <a:endParaRPr lang="zh-CN" altLang="en-US" sz="3200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2" name="图片 1" descr="VCG411286188阿道夫 48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0" y="3877945"/>
            <a:ext cx="1398905" cy="1362710"/>
          </a:xfrm>
          <a:prstGeom prst="rect">
            <a:avLst/>
          </a:prstGeom>
        </p:spPr>
      </p:pic>
      <p:pic>
        <p:nvPicPr>
          <p:cNvPr id="3" name="图片 2" descr="VCG4181781965 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90" y="3957320"/>
            <a:ext cx="1504315" cy="1203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22345" y="5980430"/>
            <a:ext cx="5496560" cy="8686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1" i="0" u="none" kern="12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z="3200" strike="noStrike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皱粒和圆粒一对相对性状</a:t>
            </a:r>
            <a:endParaRPr lang="zh-CN" altLang="en-US" sz="3200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8" name="图片 7" descr="VCG41543370171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" y="372110"/>
            <a:ext cx="3743960" cy="3251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4" grpId="0"/>
      <p:bldP spid="706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7690" y="2126933"/>
            <a:ext cx="8229600" cy="1143000"/>
          </a:xfrm>
        </p:spPr>
        <p:txBody>
          <a:bodyPr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应用假说演绎法分析孟德尔的</a:t>
            </a:r>
            <a:b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两对相对性状的杂交实验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29027" descr="图片1"/>
          <p:cNvPicPr>
            <a:picLocks noChangeAspect="1"/>
          </p:cNvPicPr>
          <p:nvPr/>
        </p:nvPicPr>
        <p:blipFill>
          <a:blip r:embed="rId1"/>
          <a:srcRect l="9097" r="1387" b="22047"/>
          <a:stretch>
            <a:fillRect/>
          </a:stretch>
        </p:blipFill>
        <p:spPr>
          <a:xfrm>
            <a:off x="0" y="1125538"/>
            <a:ext cx="4608513" cy="3816350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9030" name="文本框 129029"/>
          <p:cNvSpPr txBox="1"/>
          <p:nvPr/>
        </p:nvSpPr>
        <p:spPr>
          <a:xfrm>
            <a:off x="4859655" y="4323715"/>
            <a:ext cx="41922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700" b="1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700" b="1"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在两对相对性状的遗传中</a:t>
            </a:r>
            <a:r>
              <a:rPr lang="en-US" altLang="zh-CN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,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每一对性状的遗传都有什么特点</a:t>
            </a:r>
            <a:r>
              <a:rPr lang="en-US" altLang="zh-CN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?</a:t>
            </a:r>
            <a:endParaRPr lang="en-US" altLang="zh-CN" sz="2700" b="1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 sz="27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9033" name="图片 129032" descr="图片1"/>
          <p:cNvPicPr>
            <a:picLocks noChangeAspect="1"/>
          </p:cNvPicPr>
          <p:nvPr/>
        </p:nvPicPr>
        <p:blipFill>
          <a:blip r:embed="rId1"/>
          <a:srcRect l="3485" t="77542" r="6322" b="12242"/>
          <a:stretch>
            <a:fillRect/>
          </a:stretch>
        </p:blipFill>
        <p:spPr>
          <a:xfrm>
            <a:off x="0" y="5013325"/>
            <a:ext cx="4643438" cy="360363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5" name="图片 129034" descr="图片1"/>
          <p:cNvPicPr>
            <a:picLocks noChangeAspect="1"/>
          </p:cNvPicPr>
          <p:nvPr/>
        </p:nvPicPr>
        <p:blipFill>
          <a:blip r:embed="rId1"/>
          <a:srcRect l="9775" t="89783" r="4903" b="-2071"/>
          <a:stretch>
            <a:fillRect/>
          </a:stretch>
        </p:blipFill>
        <p:spPr>
          <a:xfrm>
            <a:off x="15875" y="5537200"/>
            <a:ext cx="4627563" cy="539750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7" name="Text Box 29"/>
          <p:cNvSpPr txBox="1"/>
          <p:nvPr/>
        </p:nvSpPr>
        <p:spPr>
          <a:xfrm>
            <a:off x="231775" y="188913"/>
            <a:ext cx="873283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两对相对性状的杂交实验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观察现象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52228"/>
          <p:cNvSpPr txBox="1"/>
          <p:nvPr/>
        </p:nvSpPr>
        <p:spPr>
          <a:xfrm>
            <a:off x="4859338" y="1193800"/>
            <a:ext cx="37084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、亲本是什么样的个体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52229"/>
          <p:cNvSpPr/>
          <p:nvPr/>
        </p:nvSpPr>
        <p:spPr>
          <a:xfrm>
            <a:off x="4846638" y="2131060"/>
            <a:ext cx="44116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的性状说明了什么？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7" name="矩形 52230"/>
          <p:cNvSpPr/>
          <p:nvPr/>
        </p:nvSpPr>
        <p:spPr>
          <a:xfrm>
            <a:off x="4845050" y="2778125"/>
            <a:ext cx="40005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800" b="1">
                <a:ea typeface="黑体" panose="02010609060101010101" pitchFamily="49" charset="-122"/>
                <a:sym typeface="+mn-ea"/>
              </a:rPr>
              <a:t>孟德</a:t>
            </a:r>
            <a:r>
              <a:rPr lang="zh-CN" altLang="en-US" sz="2800" b="1" dirty="0">
                <a:ea typeface="黑体" panose="02010609060101010101" pitchFamily="49" charset="-122"/>
                <a:sym typeface="+mn-ea"/>
              </a:rPr>
              <a:t>尔不只限于对性状的观察和描述，他还做了什么工作？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03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3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Text Box 3"/>
          <p:cNvSpPr txBox="1"/>
          <p:nvPr/>
        </p:nvSpPr>
        <p:spPr>
          <a:xfrm>
            <a:off x="4486275" y="612775"/>
            <a:ext cx="4679950" cy="17986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对每一对相对性状单独进行分析：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0" name="Text Box 4"/>
          <p:cNvSpPr txBox="1"/>
          <p:nvPr/>
        </p:nvSpPr>
        <p:spPr>
          <a:xfrm>
            <a:off x="4486275" y="2036763"/>
            <a:ext cx="5492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4956175" y="1902460"/>
            <a:ext cx="374015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圆粒：皱粒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≈ 3:1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黄色：绿色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≈ 3:1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412" name="Text Box 7"/>
          <p:cNvSpPr txBox="1"/>
          <p:nvPr/>
        </p:nvSpPr>
        <p:spPr>
          <a:xfrm>
            <a:off x="1552575" y="40671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zh-CN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27" name="图片 129027" descr="图片1"/>
          <p:cNvPicPr>
            <a:picLocks noChangeAspect="1"/>
          </p:cNvPicPr>
          <p:nvPr/>
        </p:nvPicPr>
        <p:blipFill>
          <a:blip r:embed="rId1"/>
          <a:srcRect l="9097" r="1387" b="22047"/>
          <a:stretch>
            <a:fillRect/>
          </a:stretch>
        </p:blipFill>
        <p:spPr>
          <a:xfrm>
            <a:off x="-11112" y="1019175"/>
            <a:ext cx="4354512" cy="3816350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28" name="图片 129032" descr="图片1"/>
          <p:cNvPicPr>
            <a:picLocks noChangeAspect="1"/>
          </p:cNvPicPr>
          <p:nvPr/>
        </p:nvPicPr>
        <p:blipFill>
          <a:blip r:embed="rId1"/>
          <a:srcRect l="3485" t="77542" r="6322" b="12242"/>
          <a:stretch>
            <a:fillRect/>
          </a:stretch>
        </p:blipFill>
        <p:spPr>
          <a:xfrm>
            <a:off x="1588" y="4905375"/>
            <a:ext cx="4387850" cy="361950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29" name="图片 129034" descr="图片1"/>
          <p:cNvPicPr>
            <a:picLocks noChangeAspect="1"/>
          </p:cNvPicPr>
          <p:nvPr/>
        </p:nvPicPr>
        <p:blipFill>
          <a:blip r:embed="rId1"/>
          <a:srcRect l="9775" t="89783" r="4903" b="-2071"/>
          <a:stretch>
            <a:fillRect/>
          </a:stretch>
        </p:blipFill>
        <p:spPr>
          <a:xfrm>
            <a:off x="1588" y="5338763"/>
            <a:ext cx="4387850" cy="433387"/>
          </a:xfrm>
          <a:prstGeom prst="rect">
            <a:avLst/>
          </a:prstGeom>
          <a:noFill/>
          <a:ln w="76200" cap="flat" cmpd="tri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3266" name="矩形 53265"/>
          <p:cNvSpPr/>
          <p:nvPr/>
        </p:nvSpPr>
        <p:spPr>
          <a:xfrm>
            <a:off x="1428750" y="4524375"/>
            <a:ext cx="7632700" cy="20113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</a:pPr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初步结论：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豌豆的粒形和粒色的遗传都遵循了</a:t>
            </a:r>
            <a:r>
              <a:rPr lang="zh-CN" altLang="en-US" sz="4000" b="1" u="sng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定律。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3272" name="文本框 53271"/>
          <p:cNvSpPr txBox="1"/>
          <p:nvPr/>
        </p:nvSpPr>
        <p:spPr>
          <a:xfrm>
            <a:off x="2095818" y="5843905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分离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charRg st="2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/>
      <p:bldP spid="53266" grpId="0" bldLvl="0" animBg="1"/>
      <p:bldP spid="53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4147" name="组合 134146"/>
          <p:cNvGrpSpPr/>
          <p:nvPr/>
        </p:nvGrpSpPr>
        <p:grpSpPr>
          <a:xfrm>
            <a:off x="3101975" y="1863725"/>
            <a:ext cx="4875213" cy="777875"/>
            <a:chOff x="2209" y="576"/>
            <a:chExt cx="3071" cy="490"/>
          </a:xfrm>
        </p:grpSpPr>
        <p:sp>
          <p:nvSpPr>
            <p:cNvPr id="20482" name="文本框 134147"/>
            <p:cNvSpPr txBox="1"/>
            <p:nvPr/>
          </p:nvSpPr>
          <p:spPr>
            <a:xfrm>
              <a:off x="2209" y="578"/>
              <a:ext cx="623" cy="4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lnSpc>
                  <a:spcPct val="80000"/>
                </a:lnSpc>
              </a:pP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YY</a:t>
              </a:r>
              <a:endParaRPr lang="en-US" altLang="zh-CN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RR</a:t>
              </a:r>
              <a:endParaRPr lang="en-US" altLang="zh-CN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83" name="文本框 134148"/>
            <p:cNvSpPr txBox="1"/>
            <p:nvPr/>
          </p:nvSpPr>
          <p:spPr>
            <a:xfrm>
              <a:off x="4657" y="576"/>
              <a:ext cx="623" cy="4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lnSpc>
                  <a:spcPct val="80000"/>
                </a:lnSpc>
              </a:pPr>
              <a:r>
                <a:rPr lang="en-US" altLang="zh-CN" sz="2800" err="1">
                  <a:latin typeface="Times New Roman" panose="02020603050405020304" pitchFamily="18" charset="0"/>
                  <a:ea typeface="宋体" panose="02010600030101010101" pitchFamily="2" charset="-122"/>
                </a:rPr>
                <a:t>yy</a:t>
              </a:r>
              <a:endParaRPr lang="en-US" altLang="zh-CN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altLang="zh-CN" sz="2800" err="1">
                  <a:latin typeface="Times New Roman" panose="02020603050405020304" pitchFamily="18" charset="0"/>
                  <a:ea typeface="宋体" panose="02010600030101010101" pitchFamily="2" charset="-122"/>
                </a:rPr>
                <a:t>rr</a:t>
              </a:r>
              <a:endParaRPr lang="en-US" altLang="zh-CN" sz="28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84" name="文本框 134157"/>
          <p:cNvSpPr txBox="1"/>
          <p:nvPr/>
        </p:nvSpPr>
        <p:spPr>
          <a:xfrm>
            <a:off x="2411413" y="3700463"/>
            <a:ext cx="1295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配子</a:t>
            </a:r>
            <a:endParaRPr lang="zh-CN" altLang="en-US" sz="3200" baseline="-25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34187" name="组合 134186"/>
          <p:cNvGrpSpPr/>
          <p:nvPr/>
        </p:nvGrpSpPr>
        <p:grpSpPr>
          <a:xfrm>
            <a:off x="3525838" y="3213100"/>
            <a:ext cx="4371975" cy="1143000"/>
            <a:chOff x="2221" y="2024"/>
            <a:chExt cx="2754" cy="720"/>
          </a:xfrm>
        </p:grpSpPr>
        <p:grpSp>
          <p:nvGrpSpPr>
            <p:cNvPr id="20486" name="组合 134151"/>
            <p:cNvGrpSpPr/>
            <p:nvPr/>
          </p:nvGrpSpPr>
          <p:grpSpPr>
            <a:xfrm>
              <a:off x="2527" y="2360"/>
              <a:ext cx="423" cy="384"/>
              <a:chOff x="2592" y="1296"/>
              <a:chExt cx="423" cy="384"/>
            </a:xfrm>
          </p:grpSpPr>
          <p:sp>
            <p:nvSpPr>
              <p:cNvPr id="20487" name="椭圆 134152"/>
              <p:cNvSpPr/>
              <p:nvPr/>
            </p:nvSpPr>
            <p:spPr>
              <a:xfrm>
                <a:off x="2592" y="1296"/>
                <a:ext cx="384" cy="384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88" name="文本框 134153"/>
              <p:cNvSpPr txBox="1"/>
              <p:nvPr/>
            </p:nvSpPr>
            <p:spPr>
              <a:xfrm>
                <a:off x="2601" y="1380"/>
                <a:ext cx="414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lnSpc>
                    <a:spcPct val="80000"/>
                  </a:lnSpc>
                </a:pPr>
                <a:r>
                  <a:rPr lang="en-US" altLang="zh-CN" sz="24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YR</a:t>
                </a:r>
                <a:endParaRPr lang="en-US" altLang="zh-CN" sz="2400" baseline="-250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0489" name="组合 134154"/>
            <p:cNvGrpSpPr/>
            <p:nvPr/>
          </p:nvGrpSpPr>
          <p:grpSpPr>
            <a:xfrm>
              <a:off x="4075" y="2360"/>
              <a:ext cx="468" cy="384"/>
              <a:chOff x="4404" y="1056"/>
              <a:chExt cx="468" cy="384"/>
            </a:xfrm>
          </p:grpSpPr>
          <p:sp>
            <p:nvSpPr>
              <p:cNvPr id="20490" name="椭圆 134155"/>
              <p:cNvSpPr/>
              <p:nvPr/>
            </p:nvSpPr>
            <p:spPr>
              <a:xfrm>
                <a:off x="4404" y="1056"/>
                <a:ext cx="384" cy="384"/>
              </a:xfrm>
              <a:prstGeom prst="ellipse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13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1" name="文本框 134156"/>
              <p:cNvSpPr txBox="1"/>
              <p:nvPr/>
            </p:nvSpPr>
            <p:spPr>
              <a:xfrm>
                <a:off x="4458" y="1122"/>
                <a:ext cx="414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lnSpc>
                    <a:spcPct val="80000"/>
                  </a:lnSpc>
                </a:pPr>
                <a:r>
                  <a:rPr lang="en-US" altLang="zh-CN" sz="2400">
                    <a:latin typeface="黑体" panose="02010609060101010101" pitchFamily="49" charset="-122"/>
                    <a:ea typeface="黑体" panose="02010609060101010101" pitchFamily="49" charset="-122"/>
                  </a:rPr>
                  <a:t>yr</a:t>
                </a:r>
                <a:endParaRPr lang="en-US" altLang="zh-CN" sz="2400" baseline="-250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0492" name="组合 134158"/>
            <p:cNvGrpSpPr/>
            <p:nvPr/>
          </p:nvGrpSpPr>
          <p:grpSpPr>
            <a:xfrm>
              <a:off x="2221" y="2024"/>
              <a:ext cx="1200" cy="288"/>
              <a:chOff x="2382" y="1440"/>
              <a:chExt cx="1200" cy="288"/>
            </a:xfrm>
          </p:grpSpPr>
          <p:sp>
            <p:nvSpPr>
              <p:cNvPr id="20493" name="文本框 134159"/>
              <p:cNvSpPr txBox="1"/>
              <p:nvPr/>
            </p:nvSpPr>
            <p:spPr>
              <a:xfrm>
                <a:off x="2382" y="1488"/>
                <a:ext cx="1200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zh-CN" altLang="en-US" sz="2400" baseline="-25000" dirty="0">
                  <a:solidFill>
                    <a:srgbClr val="33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494" name="直接连接符 134160"/>
              <p:cNvSpPr/>
              <p:nvPr/>
            </p:nvSpPr>
            <p:spPr>
              <a:xfrm>
                <a:off x="2870" y="1440"/>
                <a:ext cx="0" cy="288"/>
              </a:xfrm>
              <a:prstGeom prst="line">
                <a:avLst/>
              </a:prstGeom>
              <a:ln w="28575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 sz="13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495" name="组合 134161"/>
            <p:cNvGrpSpPr/>
            <p:nvPr/>
          </p:nvGrpSpPr>
          <p:grpSpPr>
            <a:xfrm>
              <a:off x="3775" y="2034"/>
              <a:ext cx="1200" cy="288"/>
              <a:chOff x="2382" y="1440"/>
              <a:chExt cx="1200" cy="288"/>
            </a:xfrm>
          </p:grpSpPr>
          <p:sp>
            <p:nvSpPr>
              <p:cNvPr id="20496" name="文本框 134162"/>
              <p:cNvSpPr txBox="1"/>
              <p:nvPr/>
            </p:nvSpPr>
            <p:spPr>
              <a:xfrm>
                <a:off x="2382" y="1488"/>
                <a:ext cx="1200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zh-CN" altLang="en-US" sz="2400" baseline="-25000" dirty="0">
                  <a:solidFill>
                    <a:srgbClr val="33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497" name="直接连接符 134163"/>
              <p:cNvSpPr/>
              <p:nvPr/>
            </p:nvSpPr>
            <p:spPr>
              <a:xfrm>
                <a:off x="2870" y="1440"/>
                <a:ext cx="0" cy="288"/>
              </a:xfrm>
              <a:prstGeom prst="line">
                <a:avLst/>
              </a:prstGeom>
              <a:ln w="28575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 sz="13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498" name="组合 134164"/>
          <p:cNvGrpSpPr/>
          <p:nvPr/>
        </p:nvGrpSpPr>
        <p:grpSpPr>
          <a:xfrm>
            <a:off x="2411413" y="1773238"/>
            <a:ext cx="5257800" cy="4205287"/>
            <a:chOff x="1776" y="519"/>
            <a:chExt cx="3312" cy="2649"/>
          </a:xfrm>
        </p:grpSpPr>
        <p:grpSp>
          <p:nvGrpSpPr>
            <p:cNvPr id="20499" name="组合 134165"/>
            <p:cNvGrpSpPr/>
            <p:nvPr/>
          </p:nvGrpSpPr>
          <p:grpSpPr>
            <a:xfrm>
              <a:off x="3504" y="624"/>
              <a:ext cx="480" cy="596"/>
              <a:chOff x="3226" y="172"/>
              <a:chExt cx="480" cy="596"/>
            </a:xfrm>
          </p:grpSpPr>
          <p:sp>
            <p:nvSpPr>
              <p:cNvPr id="20500" name="文本框 134166"/>
              <p:cNvSpPr txBox="1"/>
              <p:nvPr/>
            </p:nvSpPr>
            <p:spPr>
              <a:xfrm>
                <a:off x="3226" y="172"/>
                <a:ext cx="48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>
                    <a:latin typeface="Arial" panose="020B0604020202020204" pitchFamily="34" charset="0"/>
                    <a:ea typeface="宋体" panose="02010600030101010101" pitchFamily="2" charset="-122"/>
                  </a:rPr>
                  <a:t>×</a:t>
                </a:r>
                <a:endParaRPr lang="en-US" altLang="zh-CN" sz="2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01" name="直接连接符 134167"/>
              <p:cNvSpPr/>
              <p:nvPr/>
            </p:nvSpPr>
            <p:spPr>
              <a:xfrm>
                <a:off x="3398" y="480"/>
                <a:ext cx="10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p>
                <a:endParaRPr lang="zh-CN" altLang="en-US" sz="130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502" name="文本框 134168"/>
            <p:cNvSpPr txBox="1"/>
            <p:nvPr/>
          </p:nvSpPr>
          <p:spPr>
            <a:xfrm>
              <a:off x="1776" y="624"/>
              <a:ext cx="62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endParaRPr lang="en-US" altLang="zh-CN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3" name="文本框 134169"/>
            <p:cNvSpPr txBox="1"/>
            <p:nvPr/>
          </p:nvSpPr>
          <p:spPr>
            <a:xfrm>
              <a:off x="1824" y="2400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latin typeface="Arial" panose="020B0604020202020204" pitchFamily="34" charset="0"/>
                  <a:ea typeface="宋体" panose="02010600030101010101" pitchFamily="2" charset="-122"/>
                </a:rPr>
                <a:t>F</a:t>
              </a:r>
              <a:r>
                <a:rPr lang="en-US" altLang="zh-CN" sz="3600" baseline="-250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3600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4" name="文本框 134170"/>
            <p:cNvSpPr txBox="1"/>
            <p:nvPr/>
          </p:nvSpPr>
          <p:spPr>
            <a:xfrm>
              <a:off x="3216" y="2880"/>
              <a:ext cx="96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黄色圆粒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0505" name="图片 134171" descr="hw003"/>
            <p:cNvPicPr>
              <a:picLocks noChangeAspect="1"/>
            </p:cNvPicPr>
            <p:nvPr/>
          </p:nvPicPr>
          <p:blipFill>
            <a:blip r:embed="rId1"/>
            <a:srcRect l="36931" t="10750" r="51952" b="80946"/>
            <a:stretch>
              <a:fillRect/>
            </a:stretch>
          </p:blipFill>
          <p:spPr>
            <a:xfrm>
              <a:off x="3408" y="2331"/>
              <a:ext cx="576" cy="5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6" name="文本框 134172"/>
            <p:cNvSpPr txBox="1"/>
            <p:nvPr/>
          </p:nvSpPr>
          <p:spPr>
            <a:xfrm>
              <a:off x="2064" y="1104"/>
              <a:ext cx="30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黄色圆粒        绿色皱粒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0507" name="图片 134173" descr="hw003"/>
            <p:cNvPicPr>
              <a:picLocks noChangeAspect="1"/>
            </p:cNvPicPr>
            <p:nvPr/>
          </p:nvPicPr>
          <p:blipFill>
            <a:blip r:embed="rId1"/>
            <a:srcRect l="66383" t="10750" r="22546" b="80023"/>
            <a:stretch>
              <a:fillRect/>
            </a:stretch>
          </p:blipFill>
          <p:spPr>
            <a:xfrm>
              <a:off x="4119" y="519"/>
              <a:ext cx="585" cy="6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8" name="图片 134174" descr="hw003"/>
            <p:cNvPicPr>
              <a:picLocks noChangeAspect="1"/>
            </p:cNvPicPr>
            <p:nvPr/>
          </p:nvPicPr>
          <p:blipFill>
            <a:blip r:embed="rId1"/>
            <a:srcRect l="36931" t="10750" r="51952" b="80946"/>
            <a:stretch>
              <a:fillRect/>
            </a:stretch>
          </p:blipFill>
          <p:spPr>
            <a:xfrm>
              <a:off x="2592" y="528"/>
              <a:ext cx="588" cy="5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4176" name="文本框 134175"/>
          <p:cNvSpPr txBox="1"/>
          <p:nvPr/>
        </p:nvSpPr>
        <p:spPr>
          <a:xfrm>
            <a:off x="4500563" y="4724400"/>
            <a:ext cx="989012" cy="774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80000"/>
              </a:lnSpc>
            </a:pPr>
            <a:r>
              <a:rPr lang="en-US" altLang="zh-CN" sz="2800" err="1">
                <a:latin typeface="Times New Roman" panose="02020603050405020304" pitchFamily="18" charset="0"/>
                <a:ea typeface="宋体" panose="02010600030101010101" pitchFamily="2" charset="-122"/>
              </a:rPr>
              <a:t>Yy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zh-CN" sz="2800" err="1">
                <a:latin typeface="Times New Roman" panose="02020603050405020304" pitchFamily="18" charset="0"/>
                <a:ea typeface="宋体" panose="02010600030101010101" pitchFamily="2" charset="-122"/>
              </a:rPr>
              <a:t>Rr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4178" name="直接连接符 134177"/>
          <p:cNvSpPr/>
          <p:nvPr/>
        </p:nvSpPr>
        <p:spPr>
          <a:xfrm>
            <a:off x="4625975" y="4302125"/>
            <a:ext cx="533400" cy="45720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 sz="13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4179" name="直接连接符 134178"/>
          <p:cNvSpPr/>
          <p:nvPr/>
        </p:nvSpPr>
        <p:spPr>
          <a:xfrm flipH="1">
            <a:off x="5997575" y="4302125"/>
            <a:ext cx="533400" cy="457200"/>
          </a:xfrm>
          <a:prstGeom prst="line">
            <a:avLst/>
          </a:prstGeom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 sz="13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4185" name="文本占位符 134184"/>
          <p:cNvSpPr/>
          <p:nvPr>
            <p:ph idx="1"/>
          </p:nvPr>
        </p:nvSpPr>
        <p:spPr>
          <a:xfrm>
            <a:off x="323850" y="476250"/>
            <a:ext cx="1932940" cy="647700"/>
          </a:xfrm>
          <a:ln w="50800" cmpd="dbl">
            <a:solidFill>
              <a:srgbClr val="000099"/>
            </a:solidFill>
            <a:miter/>
          </a:ln>
        </p:spPr>
        <p:txBody>
          <a:bodyPr vert="horz" wrap="square" lIns="91440" tIns="45720" rIns="91440" bIns="45720" rtlCol="0" anchor="t">
            <a:normAutofit/>
          </a:bodyPr>
          <a:p>
            <a:pPr fontAlgn="base">
              <a:buNone/>
            </a:pPr>
            <a:r>
              <a:rPr lang="zh-CN" altLang="en-US" sz="3200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做出假设</a:t>
            </a:r>
            <a:r>
              <a:rPr lang="zh-CN" altLang="en-US" strike="noStrike" noProof="1" dirty="0"/>
              <a:t>        </a:t>
            </a:r>
            <a:endParaRPr lang="zh-CN" altLang="en-US" strike="noStrike" noProof="1" dirty="0"/>
          </a:p>
        </p:txBody>
      </p:sp>
      <p:sp>
        <p:nvSpPr>
          <p:cNvPr id="134186" name="矩形 134185"/>
          <p:cNvSpPr/>
          <p:nvPr/>
        </p:nvSpPr>
        <p:spPr>
          <a:xfrm>
            <a:off x="3175" y="1628775"/>
            <a:ext cx="2371725" cy="3870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fontAlgn="base"/>
            <a:r>
              <a:rPr lang="zh-CN" altLang="en-US" sz="2800" b="1" strike="noStrike" noProof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、假设粒色和粒形各自分别由一对遗传因子控制。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fontAlgn="base"/>
            <a:r>
              <a:rPr lang="zh-CN" altLang="en-US" sz="2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即：</a:t>
            </a:r>
            <a:endParaRPr lang="zh-CN" altLang="en-US" sz="2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lvl="0" fontAlgn="base"/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黄色：</a:t>
            </a: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Y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　　　　　   绿色：</a:t>
            </a: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y</a:t>
            </a:r>
            <a:endParaRPr lang="en-US" altLang="zh-CN" sz="2800" b="1" strike="noStrike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/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圆粒：</a:t>
            </a: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R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　　　　　皱粒：</a:t>
            </a: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r</a:t>
            </a:r>
            <a:endParaRPr lang="en-US" altLang="zh-CN" sz="2800" b="1" strike="noStrike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188" name="矩形 134187"/>
          <p:cNvSpPr/>
          <p:nvPr/>
        </p:nvSpPr>
        <p:spPr>
          <a:xfrm>
            <a:off x="6659563" y="4724400"/>
            <a:ext cx="2519363" cy="17986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fontAlgn="base"/>
            <a:r>
              <a:rPr lang="en-US" altLang="zh-CN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、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在产生配子时，成对的遗传因子彼此分离。</a:t>
            </a:r>
            <a:endParaRPr lang="zh-CN" altLang="en-US" sz="2800" b="1" strike="noStrike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6" grpId="0"/>
      <p:bldP spid="134186" grpId="0"/>
      <p:bldP spid="134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0" name="组合 133129"/>
          <p:cNvGrpSpPr/>
          <p:nvPr/>
        </p:nvGrpSpPr>
        <p:grpSpPr>
          <a:xfrm>
            <a:off x="971550" y="2997200"/>
            <a:ext cx="7307263" cy="641350"/>
            <a:chOff x="1104" y="1228"/>
            <a:chExt cx="4704" cy="698"/>
          </a:xfrm>
        </p:grpSpPr>
        <p:sp>
          <p:nvSpPr>
            <p:cNvPr id="18434" name="文本框 133130"/>
            <p:cNvSpPr txBox="1"/>
            <p:nvPr/>
          </p:nvSpPr>
          <p:spPr>
            <a:xfrm>
              <a:off x="3696" y="1276"/>
              <a:ext cx="816" cy="576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3 </a:t>
              </a:r>
              <a:r>
                <a:rPr lang="zh-CN" altLang="en-US" sz="2800" dirty="0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圆粒</a:t>
              </a:r>
              <a:endParaRPr lang="zh-CN" altLang="en-US" sz="2800">
                <a:solidFill>
                  <a:srgbClr val="3399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35" name="文本框 133131"/>
            <p:cNvSpPr txBox="1"/>
            <p:nvPr/>
          </p:nvSpPr>
          <p:spPr>
            <a:xfrm>
              <a:off x="4656" y="1276"/>
              <a:ext cx="816" cy="576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1 </a:t>
              </a:r>
              <a:r>
                <a:rPr lang="zh-CN" altLang="en-US" sz="2800" dirty="0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皱粒</a:t>
              </a:r>
              <a:endParaRPr lang="zh-CN" altLang="en-US" sz="2800">
                <a:solidFill>
                  <a:srgbClr val="3399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36" name="文本框 133132"/>
            <p:cNvSpPr txBox="1"/>
            <p:nvPr/>
          </p:nvSpPr>
          <p:spPr>
            <a:xfrm>
              <a:off x="2304" y="1276"/>
              <a:ext cx="816" cy="576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1 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绿色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37" name="文本框 133133"/>
            <p:cNvSpPr txBox="1"/>
            <p:nvPr/>
          </p:nvSpPr>
          <p:spPr>
            <a:xfrm>
              <a:off x="1104" y="1228"/>
              <a:ext cx="4704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solidFill>
                    <a:srgbClr val="FF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                       )×(                       )</a:t>
              </a:r>
              <a:endParaRPr lang="en-US" altLang="zh-CN" sz="3600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8" name="文本框 133134"/>
            <p:cNvSpPr txBox="1"/>
            <p:nvPr/>
          </p:nvSpPr>
          <p:spPr>
            <a:xfrm>
              <a:off x="1296" y="1276"/>
              <a:ext cx="816" cy="576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3 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黄色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39" name="文本框 133135"/>
            <p:cNvSpPr txBox="1"/>
            <p:nvPr/>
          </p:nvSpPr>
          <p:spPr>
            <a:xfrm>
              <a:off x="4454" y="1228"/>
              <a:ext cx="154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latin typeface="Arial" panose="020B0604020202020204" pitchFamily="34" charset="0"/>
                  <a:ea typeface="宋体" panose="02010600030101010101" pitchFamily="2" charset="-122"/>
                </a:rPr>
                <a:t>:</a:t>
              </a:r>
              <a:endParaRPr lang="en-US" altLang="zh-CN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0" name="文本框 133136"/>
            <p:cNvSpPr txBox="1"/>
            <p:nvPr/>
          </p:nvSpPr>
          <p:spPr>
            <a:xfrm>
              <a:off x="2112" y="1228"/>
              <a:ext cx="154" cy="6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latin typeface="Arial" panose="020B0604020202020204" pitchFamily="34" charset="0"/>
                  <a:ea typeface="宋体" panose="02010600030101010101" pitchFamily="2" charset="-122"/>
                </a:rPr>
                <a:t>:</a:t>
              </a:r>
              <a:endParaRPr lang="en-US" altLang="zh-CN" sz="3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38" name="组合 133137"/>
          <p:cNvGrpSpPr/>
          <p:nvPr/>
        </p:nvGrpSpPr>
        <p:grpSpPr>
          <a:xfrm>
            <a:off x="1258888" y="3644900"/>
            <a:ext cx="4175125" cy="1846263"/>
            <a:chOff x="1344" y="1680"/>
            <a:chExt cx="2688" cy="1393"/>
          </a:xfrm>
        </p:grpSpPr>
        <p:sp>
          <p:nvSpPr>
            <p:cNvPr id="18442" name="文本框 133138"/>
            <p:cNvSpPr txBox="1"/>
            <p:nvPr/>
          </p:nvSpPr>
          <p:spPr>
            <a:xfrm>
              <a:off x="1344" y="2352"/>
              <a:ext cx="624" cy="72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黄色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圆粒</a:t>
              </a:r>
              <a:endParaRPr lang="zh-CN" altLang="en-US" sz="2800">
                <a:solidFill>
                  <a:srgbClr val="3399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43" name="直接连接符 133139"/>
            <p:cNvSpPr/>
            <p:nvPr/>
          </p:nvSpPr>
          <p:spPr>
            <a:xfrm>
              <a:off x="1536" y="1680"/>
              <a:ext cx="0" cy="624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4" name="直接连接符 133140"/>
            <p:cNvSpPr/>
            <p:nvPr/>
          </p:nvSpPr>
          <p:spPr>
            <a:xfrm flipH="1">
              <a:off x="1632" y="1680"/>
              <a:ext cx="2400" cy="624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42" name="组合 133141"/>
          <p:cNvGrpSpPr/>
          <p:nvPr/>
        </p:nvGrpSpPr>
        <p:grpSpPr>
          <a:xfrm>
            <a:off x="2195513" y="3644900"/>
            <a:ext cx="4608512" cy="1804988"/>
            <a:chOff x="1872" y="1680"/>
            <a:chExt cx="3120" cy="1430"/>
          </a:xfrm>
        </p:grpSpPr>
        <p:sp>
          <p:nvSpPr>
            <p:cNvPr id="18446" name="文本框 133142"/>
            <p:cNvSpPr txBox="1"/>
            <p:nvPr/>
          </p:nvSpPr>
          <p:spPr>
            <a:xfrm>
              <a:off x="2496" y="2353"/>
              <a:ext cx="624" cy="757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黄色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皱粒</a:t>
              </a:r>
              <a:endParaRPr lang="zh-CN" altLang="en-US" sz="2800">
                <a:solidFill>
                  <a:srgbClr val="3399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47" name="直接连接符 133143"/>
            <p:cNvSpPr/>
            <p:nvPr/>
          </p:nvSpPr>
          <p:spPr>
            <a:xfrm>
              <a:off x="1872" y="1680"/>
              <a:ext cx="816" cy="624"/>
            </a:xfrm>
            <a:prstGeom prst="line">
              <a:avLst/>
            </a:prstGeom>
            <a:ln w="28575" cap="flat" cmpd="sng">
              <a:solidFill>
                <a:srgbClr val="FF66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8" name="直接连接符 133144"/>
            <p:cNvSpPr/>
            <p:nvPr/>
          </p:nvSpPr>
          <p:spPr>
            <a:xfrm flipH="1">
              <a:off x="2880" y="1680"/>
              <a:ext cx="2112" cy="624"/>
            </a:xfrm>
            <a:prstGeom prst="line">
              <a:avLst/>
            </a:prstGeom>
            <a:ln w="28575" cap="flat" cmpd="sng">
              <a:solidFill>
                <a:srgbClr val="FF66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46" name="组合 133145"/>
          <p:cNvGrpSpPr/>
          <p:nvPr/>
        </p:nvGrpSpPr>
        <p:grpSpPr>
          <a:xfrm>
            <a:off x="3348038" y="3716338"/>
            <a:ext cx="2519362" cy="1806575"/>
            <a:chOff x="2688" y="1680"/>
            <a:chExt cx="1584" cy="1425"/>
          </a:xfrm>
        </p:grpSpPr>
        <p:sp>
          <p:nvSpPr>
            <p:cNvPr id="18450" name="文本框 133146"/>
            <p:cNvSpPr txBox="1"/>
            <p:nvPr/>
          </p:nvSpPr>
          <p:spPr>
            <a:xfrm>
              <a:off x="3648" y="2351"/>
              <a:ext cx="624" cy="754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绿色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圆粒</a:t>
              </a:r>
              <a:endParaRPr lang="zh-CN" altLang="en-US" sz="2800">
                <a:solidFill>
                  <a:srgbClr val="3399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51" name="直接连接符 133147"/>
            <p:cNvSpPr/>
            <p:nvPr/>
          </p:nvSpPr>
          <p:spPr>
            <a:xfrm>
              <a:off x="2688" y="1680"/>
              <a:ext cx="1152" cy="624"/>
            </a:xfrm>
            <a:prstGeom prst="line">
              <a:avLst/>
            </a:prstGeom>
            <a:ln w="28575" cap="flat" cmpd="sng">
              <a:solidFill>
                <a:srgbClr val="3399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2" name="直接连接符 133148"/>
            <p:cNvSpPr/>
            <p:nvPr/>
          </p:nvSpPr>
          <p:spPr>
            <a:xfrm flipH="1">
              <a:off x="3984" y="1728"/>
              <a:ext cx="240" cy="576"/>
            </a:xfrm>
            <a:prstGeom prst="line">
              <a:avLst/>
            </a:prstGeom>
            <a:ln w="28575" cap="flat" cmpd="sng">
              <a:solidFill>
                <a:srgbClr val="3399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50" name="组合 133149"/>
          <p:cNvGrpSpPr/>
          <p:nvPr/>
        </p:nvGrpSpPr>
        <p:grpSpPr>
          <a:xfrm>
            <a:off x="3995738" y="3644900"/>
            <a:ext cx="3455987" cy="1860550"/>
            <a:chOff x="3072" y="1632"/>
            <a:chExt cx="2352" cy="1481"/>
          </a:xfrm>
        </p:grpSpPr>
        <p:sp>
          <p:nvSpPr>
            <p:cNvPr id="18454" name="文本框 133150"/>
            <p:cNvSpPr txBox="1"/>
            <p:nvPr/>
          </p:nvSpPr>
          <p:spPr>
            <a:xfrm>
              <a:off x="4800" y="2352"/>
              <a:ext cx="624" cy="76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绿色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solidFill>
                    <a:srgbClr val="3399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皱粒</a:t>
              </a:r>
              <a:endParaRPr lang="zh-CN" altLang="en-US" sz="2800">
                <a:solidFill>
                  <a:srgbClr val="3399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55" name="直接连接符 133151"/>
            <p:cNvSpPr/>
            <p:nvPr/>
          </p:nvSpPr>
          <p:spPr>
            <a:xfrm>
              <a:off x="3072" y="1632"/>
              <a:ext cx="1920" cy="6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6" name="直接连接符 133152"/>
            <p:cNvSpPr/>
            <p:nvPr/>
          </p:nvSpPr>
          <p:spPr>
            <a:xfrm flipH="1">
              <a:off x="5136" y="1680"/>
              <a:ext cx="144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154" name="文本框 133153"/>
          <p:cNvSpPr txBox="1"/>
          <p:nvPr/>
        </p:nvSpPr>
        <p:spPr>
          <a:xfrm>
            <a:off x="1476375" y="5372100"/>
            <a:ext cx="671513" cy="8239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800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9</a:t>
            </a:r>
            <a:endParaRPr lang="en-US" altLang="zh-CN" sz="4800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5" name="文本框 133154"/>
          <p:cNvSpPr txBox="1"/>
          <p:nvPr/>
        </p:nvSpPr>
        <p:spPr>
          <a:xfrm>
            <a:off x="6732588" y="5372100"/>
            <a:ext cx="671513" cy="8239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800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</a:t>
            </a:r>
            <a:endParaRPr lang="en-US" altLang="zh-CN" sz="4800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6" name="文本框 133155"/>
          <p:cNvSpPr txBox="1"/>
          <p:nvPr/>
        </p:nvSpPr>
        <p:spPr>
          <a:xfrm>
            <a:off x="5076825" y="5372100"/>
            <a:ext cx="671513" cy="8239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800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r>
            <a:endParaRPr lang="en-US" altLang="zh-CN" sz="4800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7" name="文本框 133156"/>
          <p:cNvSpPr txBox="1"/>
          <p:nvPr/>
        </p:nvSpPr>
        <p:spPr>
          <a:xfrm>
            <a:off x="3276600" y="5372100"/>
            <a:ext cx="671513" cy="8239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800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r>
            <a:endParaRPr lang="en-US" altLang="zh-CN" sz="4800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61" name="文本占位符 76803"/>
          <p:cNvSpPr>
            <a:spLocks noGrp="1"/>
          </p:cNvSpPr>
          <p:nvPr>
            <p:ph idx="1"/>
          </p:nvPr>
        </p:nvSpPr>
        <p:spPr>
          <a:xfrm>
            <a:off x="611505" y="756285"/>
            <a:ext cx="7934325" cy="1494790"/>
          </a:xfrm>
          <a:ln w="50800" cmpd="dbl">
            <a:solidFill>
              <a:srgbClr val="000099"/>
            </a:solidFill>
            <a:miter/>
          </a:ln>
        </p:spPr>
        <p:txBody>
          <a:bodyPr wrap="square" lIns="91440" tIns="45720" rIns="91440" bIns="45720" anchor="t"/>
          <a:p>
            <a:pPr indent="-171450">
              <a:lnSpc>
                <a:spcPct val="100000"/>
              </a:lnSpc>
              <a:buNone/>
            </a:pPr>
            <a:r>
              <a:rPr lang="en-US" altLang="zh-CN" sz="28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两对性状单独观察分离比都是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3:1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，那为什么两种性状一起出现时，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出现的分离比是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9:3:3:1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？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9:3:3:1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3:1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能否建立数学联系？  </a:t>
            </a:r>
            <a:r>
              <a:rPr lang="zh-CN" alt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endParaRPr lang="zh-CN" altLang="en-US" sz="2800" b="1" dirty="0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70705" y="2945765"/>
            <a:ext cx="575945" cy="719455"/>
          </a:xfrm>
          <a:prstGeom prst="rect">
            <a:avLst/>
          </a:prstGeom>
          <a:noFill/>
          <a:ln w="1143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4" grpId="0"/>
      <p:bldP spid="133155" grpId="0"/>
      <p:bldP spid="133156" grpId="0"/>
      <p:bldP spid="133157" grpId="0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5298" name="组合 55297"/>
          <p:cNvGrpSpPr/>
          <p:nvPr/>
        </p:nvGrpSpPr>
        <p:grpSpPr>
          <a:xfrm>
            <a:off x="1104583" y="3570923"/>
            <a:ext cx="1981200" cy="1981200"/>
            <a:chOff x="1452" y="2686"/>
            <a:chExt cx="586" cy="462"/>
          </a:xfrm>
        </p:grpSpPr>
        <p:sp>
          <p:nvSpPr>
            <p:cNvPr id="22530" name="椭圆 55298"/>
            <p:cNvSpPr/>
            <p:nvPr/>
          </p:nvSpPr>
          <p:spPr>
            <a:xfrm>
              <a:off x="1452" y="2686"/>
              <a:ext cx="586" cy="462"/>
            </a:xfrm>
            <a:prstGeom prst="ellipse">
              <a:avLst/>
            </a:prstGeom>
            <a:solidFill>
              <a:srgbClr val="FFFF00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531" name="组合 55299"/>
            <p:cNvGrpSpPr/>
            <p:nvPr/>
          </p:nvGrpSpPr>
          <p:grpSpPr>
            <a:xfrm>
              <a:off x="1530" y="2737"/>
              <a:ext cx="435" cy="308"/>
              <a:chOff x="1149" y="2789"/>
              <a:chExt cx="519" cy="356"/>
            </a:xfrm>
          </p:grpSpPr>
          <p:grpSp>
            <p:nvGrpSpPr>
              <p:cNvPr id="22532" name="组合 55300"/>
              <p:cNvGrpSpPr/>
              <p:nvPr/>
            </p:nvGrpSpPr>
            <p:grpSpPr>
              <a:xfrm>
                <a:off x="1422" y="2789"/>
                <a:ext cx="85" cy="356"/>
                <a:chOff x="453" y="453"/>
                <a:chExt cx="281" cy="2019"/>
              </a:xfrm>
            </p:grpSpPr>
            <p:sp>
              <p:nvSpPr>
                <p:cNvPr id="22533" name="圆角矩形 55301"/>
                <p:cNvSpPr/>
                <p:nvPr/>
              </p:nvSpPr>
              <p:spPr>
                <a:xfrm>
                  <a:off x="453" y="453"/>
                  <a:ext cx="281" cy="14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4" name="椭圆 55302"/>
                <p:cNvSpPr/>
                <p:nvPr/>
              </p:nvSpPr>
              <p:spPr>
                <a:xfrm>
                  <a:off x="453" y="2040"/>
                  <a:ext cx="281" cy="432"/>
                </a:xfrm>
                <a:prstGeom prst="ellipse">
                  <a:avLst/>
                </a:prstGeom>
                <a:solidFill>
                  <a:srgbClr val="FF0000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35" name="矩形 55303"/>
              <p:cNvSpPr/>
              <p:nvPr/>
            </p:nvSpPr>
            <p:spPr>
              <a:xfrm>
                <a:off x="1567" y="3068"/>
                <a:ext cx="87" cy="7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</a:t>
                </a:r>
                <a:endParaRPr lang="zh-CN" altLang="en-US" sz="3600">
                  <a:ln w="158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536" name="矩形 55304"/>
              <p:cNvSpPr/>
              <p:nvPr/>
            </p:nvSpPr>
            <p:spPr>
              <a:xfrm>
                <a:off x="1567" y="2874"/>
                <a:ext cx="101" cy="89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lang="zh-CN" altLang="en-US" sz="3600">
                  <a:ln w="15875" cap="flat" cmpd="sng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22537" name="组合 55305"/>
              <p:cNvGrpSpPr/>
              <p:nvPr/>
            </p:nvGrpSpPr>
            <p:grpSpPr>
              <a:xfrm>
                <a:off x="1309" y="2789"/>
                <a:ext cx="85" cy="356"/>
                <a:chOff x="453" y="453"/>
                <a:chExt cx="281" cy="2019"/>
              </a:xfrm>
            </p:grpSpPr>
            <p:sp>
              <p:nvSpPr>
                <p:cNvPr id="22538" name="圆角矩形 55306"/>
                <p:cNvSpPr/>
                <p:nvPr/>
              </p:nvSpPr>
              <p:spPr>
                <a:xfrm>
                  <a:off x="453" y="453"/>
                  <a:ext cx="281" cy="14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3366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9" name="椭圆 55307"/>
                <p:cNvSpPr/>
                <p:nvPr/>
              </p:nvSpPr>
              <p:spPr>
                <a:xfrm>
                  <a:off x="453" y="2040"/>
                  <a:ext cx="281" cy="432"/>
                </a:xfrm>
                <a:prstGeom prst="ellipse">
                  <a:avLst/>
                </a:prstGeom>
                <a:solidFill>
                  <a:srgbClr val="993366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40" name="矩形 55308"/>
              <p:cNvSpPr/>
              <p:nvPr/>
            </p:nvSpPr>
            <p:spPr>
              <a:xfrm>
                <a:off x="1149" y="2869"/>
                <a:ext cx="102" cy="89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lang="zh-CN" altLang="en-US" sz="3600">
                  <a:ln w="15875" cap="flat" cmpd="sng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541" name="矩形 55309"/>
              <p:cNvSpPr/>
              <p:nvPr/>
            </p:nvSpPr>
            <p:spPr>
              <a:xfrm>
                <a:off x="1164" y="3073"/>
                <a:ext cx="87" cy="7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</a:t>
                </a:r>
                <a:endParaRPr lang="zh-CN" altLang="en-US" sz="3600">
                  <a:ln w="158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7" name="图片 16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2520" y="487680"/>
            <a:ext cx="2004060" cy="20040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31260" y="957580"/>
            <a:ext cx="5233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两对等位基因位于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一对同源染色体上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1260" y="3893185"/>
            <a:ext cx="5233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两对等位基因位于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两对同源染色体上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5298" name="组合 55297"/>
          <p:cNvGrpSpPr/>
          <p:nvPr/>
        </p:nvGrpSpPr>
        <p:grpSpPr>
          <a:xfrm>
            <a:off x="2700338" y="1557338"/>
            <a:ext cx="1981200" cy="1981200"/>
            <a:chOff x="1452" y="2686"/>
            <a:chExt cx="586" cy="462"/>
          </a:xfrm>
        </p:grpSpPr>
        <p:sp>
          <p:nvSpPr>
            <p:cNvPr id="22530" name="椭圆 55298"/>
            <p:cNvSpPr/>
            <p:nvPr/>
          </p:nvSpPr>
          <p:spPr>
            <a:xfrm>
              <a:off x="1452" y="2686"/>
              <a:ext cx="586" cy="462"/>
            </a:xfrm>
            <a:prstGeom prst="ellipse">
              <a:avLst/>
            </a:prstGeom>
            <a:solidFill>
              <a:srgbClr val="FFFF00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130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531" name="组合 55299"/>
            <p:cNvGrpSpPr/>
            <p:nvPr/>
          </p:nvGrpSpPr>
          <p:grpSpPr>
            <a:xfrm>
              <a:off x="1530" y="2737"/>
              <a:ext cx="435" cy="308"/>
              <a:chOff x="1149" y="2789"/>
              <a:chExt cx="519" cy="356"/>
            </a:xfrm>
          </p:grpSpPr>
          <p:grpSp>
            <p:nvGrpSpPr>
              <p:cNvPr id="22532" name="组合 55300"/>
              <p:cNvGrpSpPr/>
              <p:nvPr/>
            </p:nvGrpSpPr>
            <p:grpSpPr>
              <a:xfrm>
                <a:off x="1422" y="2789"/>
                <a:ext cx="85" cy="356"/>
                <a:chOff x="453" y="453"/>
                <a:chExt cx="281" cy="2019"/>
              </a:xfrm>
            </p:grpSpPr>
            <p:sp>
              <p:nvSpPr>
                <p:cNvPr id="22533" name="圆角矩形 55301"/>
                <p:cNvSpPr/>
                <p:nvPr/>
              </p:nvSpPr>
              <p:spPr>
                <a:xfrm>
                  <a:off x="453" y="453"/>
                  <a:ext cx="281" cy="14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4" name="椭圆 55302"/>
                <p:cNvSpPr/>
                <p:nvPr/>
              </p:nvSpPr>
              <p:spPr>
                <a:xfrm>
                  <a:off x="453" y="2040"/>
                  <a:ext cx="281" cy="432"/>
                </a:xfrm>
                <a:prstGeom prst="ellipse">
                  <a:avLst/>
                </a:prstGeom>
                <a:solidFill>
                  <a:srgbClr val="FF0000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35" name="矩形 55303"/>
              <p:cNvSpPr/>
              <p:nvPr/>
            </p:nvSpPr>
            <p:spPr>
              <a:xfrm>
                <a:off x="1567" y="3068"/>
                <a:ext cx="87" cy="72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</a:t>
                </a:r>
                <a:endParaRPr lang="zh-CN" altLang="en-US" sz="3600">
                  <a:ln w="158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536" name="矩形 55304"/>
              <p:cNvSpPr/>
              <p:nvPr/>
            </p:nvSpPr>
            <p:spPr>
              <a:xfrm>
                <a:off x="1567" y="2874"/>
                <a:ext cx="101" cy="89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lang="zh-CN" altLang="en-US" sz="3600">
                  <a:ln w="15875" cap="flat" cmpd="sng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22537" name="组合 55305"/>
              <p:cNvGrpSpPr/>
              <p:nvPr/>
            </p:nvGrpSpPr>
            <p:grpSpPr>
              <a:xfrm>
                <a:off x="1309" y="2789"/>
                <a:ext cx="85" cy="356"/>
                <a:chOff x="453" y="453"/>
                <a:chExt cx="281" cy="2019"/>
              </a:xfrm>
            </p:grpSpPr>
            <p:sp>
              <p:nvSpPr>
                <p:cNvPr id="22538" name="圆角矩形 55306"/>
                <p:cNvSpPr/>
                <p:nvPr/>
              </p:nvSpPr>
              <p:spPr>
                <a:xfrm>
                  <a:off x="453" y="453"/>
                  <a:ext cx="281" cy="14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3366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9" name="椭圆 55307"/>
                <p:cNvSpPr/>
                <p:nvPr/>
              </p:nvSpPr>
              <p:spPr>
                <a:xfrm>
                  <a:off x="453" y="2040"/>
                  <a:ext cx="281" cy="432"/>
                </a:xfrm>
                <a:prstGeom prst="ellipse">
                  <a:avLst/>
                </a:prstGeom>
                <a:solidFill>
                  <a:srgbClr val="993366"/>
                </a:solidFill>
                <a:ln w="158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sz="1300"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40" name="矩形 55308"/>
              <p:cNvSpPr/>
              <p:nvPr/>
            </p:nvSpPr>
            <p:spPr>
              <a:xfrm>
                <a:off x="1149" y="2869"/>
                <a:ext cx="102" cy="89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lang="zh-CN" altLang="en-US" sz="3600">
                  <a:ln w="15875" cap="flat" cmpd="sng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541" name="矩形 55309"/>
              <p:cNvSpPr/>
              <p:nvPr/>
            </p:nvSpPr>
            <p:spPr>
              <a:xfrm>
                <a:off x="1164" y="3073"/>
                <a:ext cx="87" cy="7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1587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</a:t>
                </a:r>
                <a:endParaRPr lang="zh-CN" altLang="en-US" sz="3600">
                  <a:ln w="15875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5311" name="矩形 55310"/>
          <p:cNvSpPr/>
          <p:nvPr/>
        </p:nvSpPr>
        <p:spPr>
          <a:xfrm>
            <a:off x="240983" y="722313"/>
            <a:ext cx="317658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32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在形成配子时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59" name="文本框 55358"/>
          <p:cNvSpPr txBox="1"/>
          <p:nvPr/>
        </p:nvSpPr>
        <p:spPr>
          <a:xfrm>
            <a:off x="0" y="5373688"/>
            <a:ext cx="8782050" cy="13096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3200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产生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种配子：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YR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yR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Yr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YR 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比例是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: 1 : 1 :1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5364" name="组合 55363"/>
          <p:cNvGrpSpPr/>
          <p:nvPr/>
        </p:nvGrpSpPr>
        <p:grpSpPr>
          <a:xfrm>
            <a:off x="4859338" y="836613"/>
            <a:ext cx="2952750" cy="1728787"/>
            <a:chOff x="3061" y="527"/>
            <a:chExt cx="1906" cy="1248"/>
          </a:xfrm>
        </p:grpSpPr>
        <p:sp>
          <p:nvSpPr>
            <p:cNvPr id="22546" name="云形标注 55361"/>
            <p:cNvSpPr/>
            <p:nvPr/>
          </p:nvSpPr>
          <p:spPr>
            <a:xfrm>
              <a:off x="3061" y="527"/>
              <a:ext cx="1906" cy="1248"/>
            </a:xfrm>
            <a:prstGeom prst="cloudCallout">
              <a:avLst>
                <a:gd name="adj1" fmla="val -53463"/>
                <a:gd name="adj2" fmla="val 37259"/>
              </a:avLst>
            </a:prstGeom>
            <a:solidFill>
              <a:srgbClr val="CCFFCC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spcBef>
                  <a:spcPct val="2000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47" name="文本框 55362"/>
            <p:cNvSpPr txBox="1"/>
            <p:nvPr/>
          </p:nvSpPr>
          <p:spPr>
            <a:xfrm>
              <a:off x="3397" y="863"/>
              <a:ext cx="1388" cy="7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能形成几种配子?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5385" name="文本框 55384"/>
          <p:cNvSpPr txBox="1"/>
          <p:nvPr/>
        </p:nvSpPr>
        <p:spPr>
          <a:xfrm>
            <a:off x="3708400" y="3573463"/>
            <a:ext cx="5076825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假设：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2800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在产生配子时，每对遗传因子彼此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，不同对的遗传因子可以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86" name="矩形 55385"/>
          <p:cNvSpPr/>
          <p:nvPr/>
        </p:nvSpPr>
        <p:spPr>
          <a:xfrm>
            <a:off x="5940425" y="3933825"/>
            <a:ext cx="1008063" cy="5191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fontAlgn="base"/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分离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87" name="矩形 55386"/>
          <p:cNvSpPr/>
          <p:nvPr/>
        </p:nvSpPr>
        <p:spPr>
          <a:xfrm>
            <a:off x="6227763" y="4379913"/>
            <a:ext cx="1944688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 fontAlgn="base"/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自由组合。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59" grpId="0"/>
      <p:bldP spid="55385" grpId="0"/>
      <p:bldP spid="55386" grpId="0"/>
      <p:bldP spid="55387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WPS 演示</Application>
  <PresentationFormat>全屏显示(4:3)</PresentationFormat>
  <Paragraphs>314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楷体</vt:lpstr>
      <vt:lpstr>黑体</vt:lpstr>
      <vt:lpstr>Times New Roman</vt:lpstr>
      <vt:lpstr>Wingdings 2</vt:lpstr>
      <vt:lpstr>楷体_GB2312</vt:lpstr>
      <vt:lpstr>Raavi</vt:lpstr>
      <vt:lpstr>微软雅黑</vt:lpstr>
      <vt:lpstr>Arial Unicode MS</vt:lpstr>
      <vt:lpstr>新宋体</vt:lpstr>
      <vt:lpstr>Wingdings</vt:lpstr>
      <vt:lpstr>默认设计模板</vt:lpstr>
      <vt:lpstr>PowerPoint 演示文稿</vt:lpstr>
      <vt:lpstr>孟德尔观察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Administrator</cp:lastModifiedBy>
  <cp:revision>170</cp:revision>
  <dcterms:created xsi:type="dcterms:W3CDTF">2013-01-25T01:44:00Z</dcterms:created>
  <dcterms:modified xsi:type="dcterms:W3CDTF">2017-10-09T12:04:25Z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