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282" r:id="rId3"/>
    <p:sldId id="283" r:id="rId4"/>
    <p:sldId id="284" r:id="rId5"/>
    <p:sldId id="285" r:id="rId6"/>
    <p:sldId id="287" r:id="rId7"/>
    <p:sldId id="288" r:id="rId8"/>
    <p:sldId id="289" r:id="rId9"/>
    <p:sldId id="290" r:id="rId10"/>
    <p:sldId id="322" r:id="rId11"/>
    <p:sldId id="292" r:id="rId12"/>
    <p:sldId id="293" r:id="rId13"/>
    <p:sldId id="294" r:id="rId14"/>
    <p:sldId id="295" r:id="rId15"/>
    <p:sldId id="296" r:id="rId16"/>
    <p:sldId id="297" r:id="rId17"/>
    <p:sldId id="298" r:id="rId18"/>
    <p:sldId id="300" r:id="rId19"/>
    <p:sldId id="302" r:id="rId20"/>
    <p:sldId id="321" r:id="rId21"/>
    <p:sldId id="312" r:id="rId22"/>
    <p:sldId id="313" r:id="rId23"/>
    <p:sldId id="315" r:id="rId24"/>
    <p:sldId id="314" r:id="rId25"/>
    <p:sldId id="317" r:id="rId26"/>
    <p:sldId id="320" r:id="rId27"/>
    <p:sldId id="31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688" userDrawn="1">
          <p15:clr>
            <a:srgbClr val="A4A3A4"/>
          </p15:clr>
        </p15:guide>
        <p15:guide id="3" pos="7015" userDrawn="1">
          <p15:clr>
            <a:srgbClr val="A4A3A4"/>
          </p15:clr>
        </p15:guide>
        <p15:guide id="4" orient="horz" pos="5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784AD"/>
    <a:srgbClr val="014E6A"/>
    <a:srgbClr val="AE0203"/>
    <a:srgbClr val="711000"/>
    <a:srgbClr val="01431D"/>
    <a:srgbClr val="01621F"/>
    <a:srgbClr val="AF0000"/>
    <a:srgbClr val="DCE797"/>
    <a:srgbClr val="637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9101" autoAdjust="0"/>
  </p:normalViewPr>
  <p:slideViewPr>
    <p:cSldViewPr snapToGrid="0">
      <p:cViewPr varScale="1">
        <p:scale>
          <a:sx n="67" d="100"/>
          <a:sy n="67" d="100"/>
        </p:scale>
        <p:origin x="80" y="84"/>
      </p:cViewPr>
      <p:guideLst>
        <p:guide orient="horz" pos="3952"/>
        <p:guide pos="688"/>
        <p:guide pos="7015"/>
        <p:guide orient="horz" pos="550"/>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5FAC0-4E78-4B4A-9ADA-EE7413CBA2A2}" type="datetimeFigureOut">
              <a:rPr lang="zh-CN" altLang="en-US" smtClean="0"/>
              <a:t>2021/10/11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38E8FE-40DA-41DC-AE77-8790382988AD}" type="slidenum">
              <a:rPr lang="zh-CN" altLang="en-US" smtClean="0"/>
              <a:t>‹#›</a:t>
            </a:fld>
            <a:endParaRPr lang="zh-CN" altLang="en-US"/>
          </a:p>
        </p:txBody>
      </p:sp>
    </p:spTree>
    <p:extLst>
      <p:ext uri="{BB962C8B-B14F-4D97-AF65-F5344CB8AC3E}">
        <p14:creationId xmlns:p14="http://schemas.microsoft.com/office/powerpoint/2010/main" val="286494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A302A-66E2-45C0-9113-4E5747328F9F}" type="datetimeFigureOut">
              <a:rPr lang="zh-CN" altLang="en-US" smtClean="0"/>
              <a:t>2021/10/11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40E3B-F9C0-48B6-A129-4D327DD30658}" type="slidenum">
              <a:rPr lang="zh-CN" altLang="en-US" smtClean="0"/>
              <a:t>‹#›</a:t>
            </a:fld>
            <a:endParaRPr lang="zh-CN" altLang="en-US"/>
          </a:p>
        </p:txBody>
      </p:sp>
    </p:spTree>
    <p:extLst>
      <p:ext uri="{BB962C8B-B14F-4D97-AF65-F5344CB8AC3E}">
        <p14:creationId xmlns:p14="http://schemas.microsoft.com/office/powerpoint/2010/main" val="117897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页面</a:t>
            </a:r>
            <a:r>
              <a:rPr lang="zh-CN" altLang="zh-CN" sz="1200" kern="1200" dirty="0" smtClean="0">
                <a:solidFill>
                  <a:schemeClr val="tx1"/>
                </a:solidFill>
                <a:effectLst/>
                <a:latin typeface="+mn-lt"/>
                <a:ea typeface="+mn-ea"/>
                <a:cs typeface="+mn-cs"/>
              </a:rPr>
              <a:t>统一为</a:t>
            </a:r>
            <a:r>
              <a:rPr lang="en-US" altLang="zh-CN" sz="1200" kern="1200" dirty="0" smtClean="0">
                <a:solidFill>
                  <a:schemeClr val="tx1"/>
                </a:solidFill>
                <a:effectLst/>
                <a:latin typeface="+mn-lt"/>
                <a:ea typeface="+mn-ea"/>
                <a:cs typeface="+mn-cs"/>
              </a:rPr>
              <a:t>16:9</a:t>
            </a:r>
            <a:r>
              <a:rPr lang="zh-CN" altLang="zh-CN" sz="1200" kern="1200" dirty="0" smtClean="0">
                <a:solidFill>
                  <a:schemeClr val="tx1"/>
                </a:solidFill>
                <a:effectLst/>
                <a:latin typeface="+mn-lt"/>
                <a:ea typeface="+mn-ea"/>
                <a:cs typeface="+mn-cs"/>
              </a:rPr>
              <a:t>宽幅画面比例尺寸；</a:t>
            </a:r>
            <a:r>
              <a:rPr lang="en-US" altLang="zh-CN" sz="1200" kern="1200" dirty="0" smtClean="0">
                <a:solidFill>
                  <a:schemeClr val="tx1"/>
                </a:solidFill>
                <a:effectLst/>
                <a:latin typeface="+mn-lt"/>
                <a:ea typeface="+mn-ea"/>
                <a:cs typeface="+mn-cs"/>
              </a:rPr>
              <a:t>PPT</a:t>
            </a:r>
            <a:r>
              <a:rPr lang="zh-CN" altLang="zh-CN" sz="1200" kern="1200" dirty="0" smtClean="0">
                <a:solidFill>
                  <a:schemeClr val="tx1"/>
                </a:solidFill>
                <a:effectLst/>
                <a:latin typeface="+mn-lt"/>
                <a:ea typeface="+mn-ea"/>
                <a:cs typeface="+mn-cs"/>
              </a:rPr>
              <a:t>统一格式为</a:t>
            </a:r>
            <a:r>
              <a:rPr lang="en-US" altLang="zh-CN" sz="1200" kern="1200" dirty="0" smtClean="0">
                <a:solidFill>
                  <a:schemeClr val="tx1"/>
                </a:solidFill>
                <a:effectLst/>
                <a:latin typeface="+mn-lt"/>
                <a:ea typeface="+mn-ea"/>
                <a:cs typeface="+mn-cs"/>
              </a:rPr>
              <a:t>PPT</a:t>
            </a:r>
            <a:r>
              <a:rPr lang="zh-CN" altLang="zh-CN" sz="1200" kern="1200" dirty="0" smtClean="0">
                <a:solidFill>
                  <a:schemeClr val="tx1"/>
                </a:solidFill>
                <a:effectLst/>
                <a:latin typeface="+mn-lt"/>
                <a:ea typeface="+mn-ea"/>
                <a:cs typeface="+mn-cs"/>
              </a:rPr>
              <a:t>或</a:t>
            </a:r>
            <a:r>
              <a:rPr lang="en-US" altLang="zh-CN" sz="1200" kern="1200" dirty="0" smtClean="0">
                <a:solidFill>
                  <a:schemeClr val="tx1"/>
                </a:solidFill>
                <a:effectLst/>
                <a:latin typeface="+mn-lt"/>
                <a:ea typeface="+mn-ea"/>
                <a:cs typeface="+mn-cs"/>
              </a:rPr>
              <a:t>PPTX</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dirty="0" smtClean="0"/>
              <a:t>中文：</a:t>
            </a:r>
            <a:endParaRPr lang="en-US" altLang="zh-CN" sz="1200" kern="1200" dirty="0" smtClean="0">
              <a:solidFill>
                <a:schemeClr val="tx1"/>
              </a:solidFill>
              <a:effectLst/>
              <a:latin typeface="+mn-lt"/>
              <a:ea typeface="+mn-ea"/>
              <a:cs typeface="+mn-cs"/>
            </a:endParaRPr>
          </a:p>
          <a:p>
            <a:r>
              <a:rPr lang="en-US" altLang="zh-CN" dirty="0" smtClean="0"/>
              <a:t>1. </a:t>
            </a:r>
            <a:r>
              <a:rPr lang="zh-CN" altLang="en-US" dirty="0" smtClean="0"/>
              <a:t>课名：微软雅黑</a:t>
            </a:r>
            <a:r>
              <a:rPr lang="en-US" altLang="zh-CN" dirty="0" smtClean="0"/>
              <a:t>48</a:t>
            </a:r>
            <a:r>
              <a:rPr lang="zh-CN" altLang="en-US" dirty="0" smtClean="0"/>
              <a:t>号字；</a:t>
            </a:r>
            <a:endParaRPr lang="en-US" altLang="zh-CN" dirty="0" smtClean="0"/>
          </a:p>
          <a:p>
            <a:r>
              <a:rPr lang="en-US" altLang="zh-CN" dirty="0" smtClean="0"/>
              <a:t>2.</a:t>
            </a:r>
            <a:r>
              <a:rPr lang="zh-CN" altLang="en-US" sz="1200" b="0" dirty="0" smtClean="0"/>
              <a:t>（第一课时）</a:t>
            </a:r>
            <a:r>
              <a:rPr lang="zh-CN" altLang="en-US" dirty="0" smtClean="0"/>
              <a:t>：微软雅黑</a:t>
            </a:r>
            <a:r>
              <a:rPr lang="en-US" altLang="zh-CN" dirty="0" smtClean="0"/>
              <a:t>32</a:t>
            </a:r>
            <a:r>
              <a:rPr lang="zh-CN" altLang="en-US" dirty="0" smtClean="0"/>
              <a:t>号字；</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a:t>
            </a:r>
            <a:r>
              <a:rPr lang="zh-CN" altLang="en-US" dirty="0" smtClean="0"/>
              <a:t>学校名称：请填写全称；</a:t>
            </a:r>
            <a:endParaRPr lang="en-US" altLang="zh-CN" b="1" dirty="0" smtClean="0"/>
          </a:p>
          <a:p>
            <a:r>
              <a:rPr lang="en-US" altLang="zh-CN" dirty="0" smtClean="0"/>
              <a:t>4.</a:t>
            </a:r>
            <a:r>
              <a:rPr lang="zh-CN" altLang="en-US" dirty="0" smtClean="0"/>
              <a:t>学科、年级、主讲人、学校：华文楷体</a:t>
            </a:r>
            <a:r>
              <a:rPr lang="en-US" altLang="zh-CN" dirty="0" smtClean="0"/>
              <a:t>28</a:t>
            </a:r>
            <a:r>
              <a:rPr lang="zh-CN" altLang="en-US" dirty="0" smtClean="0"/>
              <a:t>号字（具体根据文字量可适当调整）。</a:t>
            </a:r>
            <a:endParaRPr lang="en-US" altLang="zh-CN" dirty="0" smtClean="0"/>
          </a:p>
          <a:p>
            <a:endParaRPr lang="en-US" altLang="zh-CN" dirty="0" smtClean="0"/>
          </a:p>
          <a:p>
            <a:r>
              <a:rPr lang="zh-CN" altLang="en-US" dirty="0" smtClean="0"/>
              <a:t>英文</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课名：字体以</a:t>
            </a:r>
            <a:r>
              <a:rPr lang="en-US" altLang="zh-CN" dirty="0" smtClean="0"/>
              <a:t>Times New Roman</a:t>
            </a:r>
            <a:r>
              <a:rPr lang="zh-CN" altLang="en-US" dirty="0" smtClean="0"/>
              <a:t>为主，字号一般使用</a:t>
            </a:r>
            <a:r>
              <a:rPr lang="en-US" altLang="zh-CN" dirty="0" smtClean="0"/>
              <a:t>32—36</a:t>
            </a:r>
            <a:r>
              <a:rPr lang="zh-CN" altLang="en-US" dirty="0" smtClean="0"/>
              <a:t>号，特别强调可以用</a:t>
            </a:r>
            <a:r>
              <a:rPr lang="en-US" altLang="zh-CN" dirty="0" smtClean="0"/>
              <a:t>40</a:t>
            </a:r>
            <a:r>
              <a:rPr lang="zh-CN" altLang="en-US" dirty="0" smtClean="0"/>
              <a:t>号；</a:t>
            </a:r>
            <a:endParaRPr lang="en-US" altLang="zh-CN" dirty="0" smtClean="0"/>
          </a:p>
          <a:p>
            <a:r>
              <a:rPr lang="en-US" altLang="zh-CN" dirty="0" smtClean="0"/>
              <a:t>2.</a:t>
            </a:r>
            <a:r>
              <a:rPr lang="zh-CN" altLang="en-US" dirty="0" smtClean="0"/>
              <a:t>（</a:t>
            </a:r>
            <a:r>
              <a:rPr lang="en-US" altLang="zh-CN" dirty="0" smtClean="0"/>
              <a:t>Period</a:t>
            </a:r>
            <a:r>
              <a:rPr lang="en-US" altLang="zh-CN" baseline="0" dirty="0" smtClean="0"/>
              <a:t> 1</a:t>
            </a:r>
            <a:r>
              <a:rPr lang="zh-CN" altLang="en-US" dirty="0" smtClean="0"/>
              <a:t>）：字体使用</a:t>
            </a:r>
            <a:r>
              <a:rPr lang="en-US" altLang="zh-CN" dirty="0" smtClean="0"/>
              <a:t>Arial</a:t>
            </a:r>
            <a:r>
              <a:rPr lang="zh-CN" altLang="en-US" dirty="0" smtClean="0"/>
              <a:t>，字号为</a:t>
            </a:r>
            <a:r>
              <a:rPr lang="en-US" altLang="zh-CN" dirty="0" smtClean="0"/>
              <a:t>28</a:t>
            </a:r>
            <a:r>
              <a:rPr lang="zh-CN" altLang="en-US" dirty="0" smtClean="0"/>
              <a:t>；</a:t>
            </a:r>
            <a:endParaRPr lang="en-US" altLang="zh-CN" dirty="0" smtClean="0"/>
          </a:p>
          <a:p>
            <a:r>
              <a:rPr lang="en-US" altLang="zh-CN" dirty="0" smtClean="0"/>
              <a:t>3.</a:t>
            </a:r>
            <a:r>
              <a:rPr lang="zh-CN" altLang="en-US" dirty="0" smtClean="0"/>
              <a:t>正文一般用</a:t>
            </a:r>
            <a:r>
              <a:rPr lang="en-US" altLang="zh-CN" dirty="0" smtClean="0"/>
              <a:t>24—28</a:t>
            </a:r>
            <a:r>
              <a:rPr lang="zh-CN" altLang="en-US" dirty="0" smtClean="0"/>
              <a:t>号，特别强调可用</a:t>
            </a:r>
            <a:r>
              <a:rPr lang="en-US" altLang="zh-CN" dirty="0" smtClean="0"/>
              <a:t>32</a:t>
            </a:r>
            <a:r>
              <a:rPr lang="zh-CN" altLang="en-US" dirty="0" smtClean="0"/>
              <a:t>号。</a:t>
            </a:r>
            <a:endParaRPr lang="en-US" altLang="zh-CN" dirty="0" smtClean="0"/>
          </a:p>
          <a:p>
            <a:endParaRPr lang="en-US" altLang="zh-CN" dirty="0" smtClean="0"/>
          </a:p>
          <a:p>
            <a:r>
              <a:rPr lang="zh-CN" altLang="zh-CN" sz="1200" kern="1200" dirty="0" smtClean="0">
                <a:solidFill>
                  <a:schemeClr val="tx1"/>
                </a:solidFill>
                <a:effectLst/>
                <a:latin typeface="+mn-lt"/>
                <a:ea typeface="+mn-ea"/>
                <a:cs typeface="+mn-cs"/>
              </a:rPr>
              <a:t>注意标点的规范（例如：中文省略号</a:t>
            </a:r>
            <a:r>
              <a:rPr lang="zh-CN" altLang="en-US" sz="1200" kern="1200" dirty="0" smtClean="0">
                <a:solidFill>
                  <a:schemeClr val="tx1"/>
                </a:solidFill>
                <a:effectLst/>
                <a:latin typeface="+mn-lt"/>
                <a:ea typeface="+mn-ea"/>
                <a:cs typeface="+mn-cs"/>
              </a:rPr>
              <a:t>为</a:t>
            </a:r>
            <a:r>
              <a:rPr lang="zh-CN" altLang="zh-CN" sz="1200" kern="1200" dirty="0" smtClean="0">
                <a:solidFill>
                  <a:schemeClr val="tx1"/>
                </a:solidFill>
                <a:effectLst/>
                <a:latin typeface="+mn-lt"/>
                <a:ea typeface="+mn-ea"/>
                <a:cs typeface="+mn-cs"/>
              </a:rPr>
              <a:t>……，可用</a:t>
            </a:r>
            <a:r>
              <a:rPr lang="en-US" altLang="zh-CN" sz="1200" kern="1200" dirty="0" smtClean="0">
                <a:solidFill>
                  <a:schemeClr val="tx1"/>
                </a:solidFill>
                <a:effectLst/>
                <a:latin typeface="+mn-lt"/>
                <a:ea typeface="+mn-ea"/>
                <a:cs typeface="+mn-cs"/>
              </a:rPr>
              <a:t>Shift+</a:t>
            </a:r>
            <a:r>
              <a:rPr lang="zh-CN" altLang="zh-CN" sz="1200" kern="1200" dirty="0" smtClean="0">
                <a:solidFill>
                  <a:schemeClr val="tx1"/>
                </a:solidFill>
                <a:effectLst/>
                <a:latin typeface="+mn-lt"/>
                <a:ea typeface="+mn-ea"/>
                <a:cs typeface="+mn-cs"/>
              </a:rPr>
              <a:t>数字键</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打出中文省略号，英文省略号</a:t>
            </a:r>
            <a:r>
              <a:rPr lang="zh-CN" altLang="en-US"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t>1</a:t>
            </a:fld>
            <a:endParaRPr lang="zh-CN" altLang="en-US"/>
          </a:p>
        </p:txBody>
      </p:sp>
    </p:spTree>
    <p:extLst>
      <p:ext uri="{BB962C8B-B14F-4D97-AF65-F5344CB8AC3E}">
        <p14:creationId xmlns:p14="http://schemas.microsoft.com/office/powerpoint/2010/main" val="3724932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685A6CA-0CF8-4C0F-A4EF-5C6C0D45FAAD}" type="datetimeFigureOut">
              <a:rPr lang="zh-CN" altLang="en-US" smtClean="0"/>
              <a:t>2021/10/11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E8A902-E013-4FF5-9CBD-78113C784026}" type="slidenum">
              <a:rPr lang="zh-CN" altLang="en-US" smtClean="0"/>
              <a:t>‹#›</a:t>
            </a:fld>
            <a:endParaRPr lang="zh-CN" altLang="en-US" dirty="0"/>
          </a:p>
        </p:txBody>
      </p:sp>
      <p:sp>
        <p:nvSpPr>
          <p:cNvPr id="10" name="标题 1"/>
          <p:cNvSpPr txBox="1">
            <a:spLocks/>
          </p:cNvSpPr>
          <p:nvPr userDrawn="1"/>
        </p:nvSpPr>
        <p:spPr>
          <a:xfrm>
            <a:off x="1162578" y="728664"/>
            <a:ext cx="6682317" cy="7704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200" dirty="0" smtClean="0">
                <a:solidFill>
                  <a:schemeClr val="bg1"/>
                </a:solidFill>
              </a:rPr>
              <a:t>基础教育精品课</a:t>
            </a:r>
            <a:endParaRPr lang="zh-CN" altLang="en-US" sz="3200" dirty="0">
              <a:solidFill>
                <a:schemeClr val="bg1"/>
              </a:solidFill>
            </a:endParaRPr>
          </a:p>
        </p:txBody>
      </p:sp>
      <p:pic>
        <p:nvPicPr>
          <p:cNvPr id="7" name="图片 6"/>
          <p:cNvPicPr>
            <a:picLocks noChangeAspect="1"/>
          </p:cNvPicPr>
          <p:nvPr userDrawn="1"/>
        </p:nvPicPr>
        <p:blipFill>
          <a:blip r:embed="rId3"/>
          <a:stretch>
            <a:fillRect/>
          </a:stretch>
        </p:blipFill>
        <p:spPr>
          <a:xfrm>
            <a:off x="1353079" y="2830103"/>
            <a:ext cx="409575" cy="466725"/>
          </a:xfrm>
          <a:prstGeom prst="rect">
            <a:avLst/>
          </a:prstGeom>
        </p:spPr>
      </p:pic>
    </p:spTree>
    <p:extLst>
      <p:ext uri="{BB962C8B-B14F-4D97-AF65-F5344CB8AC3E}">
        <p14:creationId xmlns:p14="http://schemas.microsoft.com/office/powerpoint/2010/main" val="3139866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 y="365125"/>
            <a:ext cx="2133600" cy="714375"/>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4074317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960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A6CA-0CF8-4C0F-A4EF-5C6C0D45FAAD}" type="datetimeFigureOut">
              <a:rPr lang="zh-CN" altLang="en-US" smtClean="0"/>
              <a:t>2021/10/11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8A902-E013-4FF5-9CBD-78113C784026}" type="slidenum">
              <a:rPr lang="zh-CN" altLang="en-US" smtClean="0"/>
              <a:t>‹#›</a:t>
            </a:fld>
            <a:endParaRPr lang="zh-CN" altLang="en-US"/>
          </a:p>
        </p:txBody>
      </p:sp>
    </p:spTree>
    <p:extLst>
      <p:ext uri="{BB962C8B-B14F-4D97-AF65-F5344CB8AC3E}">
        <p14:creationId xmlns:p14="http://schemas.microsoft.com/office/powerpoint/2010/main" val="39339209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6" r:id="rId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4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26032;&#27665;&#20027;&#20027;&#20041;&#38761;&#21629;&#30340;&#23835;&#36215;lkj10.22/1926.wm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055688" y="2044237"/>
            <a:ext cx="10080625" cy="1032338"/>
          </a:xfrm>
          <a:prstGeom prst="rect">
            <a:avLst/>
          </a:prstGeom>
        </p:spPr>
        <p:txBody>
          <a:bodyPr/>
          <a:lstStyle/>
          <a:p>
            <a:r>
              <a:rPr lang="zh-CN" altLang="en-US" sz="3000" dirty="0" smtClean="0">
                <a:solidFill>
                  <a:schemeClr val="bg1"/>
                </a:solidFill>
              </a:rPr>
              <a:t>五四运动与中国共产党</a:t>
            </a:r>
            <a:r>
              <a:rPr lang="zh-CN" altLang="en-US" sz="3000" dirty="0">
                <a:solidFill>
                  <a:schemeClr val="bg1"/>
                </a:solidFill>
              </a:rPr>
              <a:t>的</a:t>
            </a:r>
            <a:r>
              <a:rPr lang="zh-CN" altLang="en-US" sz="3000" dirty="0" smtClean="0">
                <a:solidFill>
                  <a:schemeClr val="bg1"/>
                </a:solidFill>
              </a:rPr>
              <a:t>诞生</a:t>
            </a:r>
            <a:r>
              <a:rPr lang="en-US" altLang="zh-CN" sz="3000" dirty="0" smtClean="0">
                <a:solidFill>
                  <a:schemeClr val="bg1"/>
                </a:solidFill>
              </a:rPr>
              <a:t/>
            </a:r>
            <a:br>
              <a:rPr lang="en-US" altLang="zh-CN" sz="3000" dirty="0" smtClean="0">
                <a:solidFill>
                  <a:schemeClr val="bg1"/>
                </a:solidFill>
              </a:rPr>
            </a:br>
            <a:r>
              <a:rPr lang="en-US" altLang="zh-CN" sz="3000" dirty="0" smtClean="0">
                <a:solidFill>
                  <a:schemeClr val="bg1"/>
                </a:solidFill>
              </a:rPr>
              <a:t>                                    ——</a:t>
            </a:r>
            <a:r>
              <a:rPr lang="zh-CN" altLang="en-US" sz="3000" dirty="0" smtClean="0">
                <a:solidFill>
                  <a:schemeClr val="bg1"/>
                </a:solidFill>
              </a:rPr>
              <a:t>陈独秀时代</a:t>
            </a:r>
            <a:endParaRPr lang="zh-CN" altLang="en-US" sz="3000" dirty="0">
              <a:solidFill>
                <a:schemeClr val="bg1"/>
              </a:solidFill>
            </a:endParaRPr>
          </a:p>
        </p:txBody>
      </p:sp>
      <p:sp>
        <p:nvSpPr>
          <p:cNvPr id="6" name="副标题 2"/>
          <p:cNvSpPr txBox="1">
            <a:spLocks/>
          </p:cNvSpPr>
          <p:nvPr/>
        </p:nvSpPr>
        <p:spPr>
          <a:xfrm>
            <a:off x="1395663" y="3771491"/>
            <a:ext cx="9496946" cy="9943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华文楷体" panose="02010600040101010101" pitchFamily="2" charset="-122"/>
                <a:ea typeface="华文楷体" panose="02010600040101010101" pitchFamily="2"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华文楷体" panose="02010600040101010101" pitchFamily="2" charset="-122"/>
                <a:ea typeface="华文楷体" panose="02010600040101010101" pitchFamily="2"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华文楷体" panose="02010600040101010101" pitchFamily="2" charset="-122"/>
                <a:ea typeface="华文楷体" panose="02010600040101010101" pitchFamily="2" charset="-122"/>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华文楷体" panose="02010600040101010101" pitchFamily="2" charset="-122"/>
                <a:ea typeface="华文楷体" panose="02010600040101010101" pitchFamily="2" charset="-122"/>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华文楷体" panose="02010600040101010101" pitchFamily="2" charset="-122"/>
                <a:ea typeface="华文楷体" panose="02010600040101010101" pitchFamily="2"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dirty="0"/>
              <a:t>年    级</a:t>
            </a:r>
            <a:r>
              <a:rPr lang="zh-CN" altLang="en-US" sz="2800" dirty="0" smtClean="0"/>
              <a:t>：高一                         学    </a:t>
            </a:r>
            <a:r>
              <a:rPr lang="zh-CN" altLang="en-US" sz="2800" dirty="0"/>
              <a:t>科</a:t>
            </a:r>
            <a:r>
              <a:rPr lang="zh-CN" altLang="en-US" sz="2800" dirty="0" smtClean="0"/>
              <a:t>：</a:t>
            </a:r>
            <a:r>
              <a:rPr lang="zh-CN" altLang="en-US" sz="2800" dirty="0"/>
              <a:t>历史</a:t>
            </a:r>
            <a:r>
              <a:rPr lang="zh-CN" altLang="en-US" sz="2800" dirty="0" smtClean="0"/>
              <a:t>（统编版）</a:t>
            </a:r>
            <a:endParaRPr lang="zh-CN" altLang="en-US" sz="2800" dirty="0"/>
          </a:p>
          <a:p>
            <a:r>
              <a:rPr lang="zh-CN" altLang="en-US" sz="2800" dirty="0" smtClean="0"/>
              <a:t>主讲人：李</a:t>
            </a:r>
            <a:r>
              <a:rPr lang="zh-CN" altLang="en-US" sz="2800" dirty="0"/>
              <a:t>克军</a:t>
            </a:r>
            <a:r>
              <a:rPr lang="zh-CN" altLang="en-US" sz="2800" dirty="0" smtClean="0"/>
              <a:t>                     学    校：南京市金陵中学</a:t>
            </a:r>
            <a:endParaRPr lang="en-US" altLang="zh-CN" sz="2800" dirty="0" smtClean="0"/>
          </a:p>
        </p:txBody>
      </p:sp>
    </p:spTree>
    <p:extLst>
      <p:ext uri="{BB962C8B-B14F-4D97-AF65-F5344CB8AC3E}">
        <p14:creationId xmlns:p14="http://schemas.microsoft.com/office/powerpoint/2010/main" val="406635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61812" y="1522557"/>
            <a:ext cx="8570480" cy="1384995"/>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黑体" panose="02010609060101010101" pitchFamily="49" charset="-122"/>
                <a:ea typeface="黑体" panose="02010609060101010101" pitchFamily="49"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1920</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en-US" altLang="zh-CN" sz="2800" b="1" dirty="0" smtClean="0">
                <a:solidFill>
                  <a:schemeClr val="bg1"/>
                </a:solidFill>
                <a:latin typeface="华文楷体" panose="02010600040101010101" pitchFamily="2" charset="-122"/>
                <a:ea typeface="华文楷体" panose="02010600040101010101" pitchFamily="2" charset="-122"/>
              </a:rPr>
              <a:t>            5</a:t>
            </a:r>
            <a:r>
              <a:rPr lang="zh-CN" altLang="en-US" sz="2800" b="1" dirty="0">
                <a:solidFill>
                  <a:schemeClr val="bg1"/>
                </a:solidFill>
                <a:latin typeface="华文楷体" panose="02010600040101010101" pitchFamily="2" charset="-122"/>
                <a:ea typeface="华文楷体" panose="02010600040101010101" pitchFamily="2" charset="-122"/>
              </a:rPr>
              <a:t>月，陈独秀在上海组织了马克思主义研究会</a:t>
            </a:r>
            <a:r>
              <a:rPr lang="zh-CN" altLang="en-US" sz="2800" b="1" dirty="0" smtClean="0">
                <a:solidFill>
                  <a:schemeClr val="bg1"/>
                </a:solidFill>
                <a:latin typeface="华文楷体" panose="02010600040101010101" pitchFamily="2" charset="-122"/>
                <a:ea typeface="华文楷体" panose="02010600040101010101" pitchFamily="2" charset="-122"/>
              </a:rPr>
              <a:t>。</a:t>
            </a:r>
            <a:endParaRPr lang="en-US" altLang="zh-CN" sz="2800" b="1" dirty="0">
              <a:solidFill>
                <a:schemeClr val="bg1"/>
              </a:solidFill>
              <a:latin typeface="华文楷体" panose="02010600040101010101" pitchFamily="2" charset="-122"/>
              <a:ea typeface="华文楷体" panose="02010600040101010101" pitchFamily="2" charset="-122"/>
            </a:endParaRPr>
          </a:p>
        </p:txBody>
      </p:sp>
      <p:sp>
        <p:nvSpPr>
          <p:cNvPr id="3" name="AutoShape 8"/>
          <p:cNvSpPr>
            <a:spLocks noChangeArrowheads="1"/>
          </p:cNvSpPr>
          <p:nvPr/>
        </p:nvSpPr>
        <p:spPr bwMode="auto">
          <a:xfrm>
            <a:off x="2965125" y="4028729"/>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Text Box 9"/>
          <p:cNvSpPr txBox="1">
            <a:spLocks noChangeArrowheads="1"/>
          </p:cNvSpPr>
          <p:nvPr/>
        </p:nvSpPr>
        <p:spPr bwMode="auto">
          <a:xfrm>
            <a:off x="4369378" y="3914941"/>
            <a:ext cx="7499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推动</a:t>
            </a:r>
            <a:r>
              <a:rPr lang="zh-CN" altLang="en-US" sz="2800" b="1" dirty="0" smtClean="0">
                <a:latin typeface="华文楷体" panose="02010600040101010101" pitchFamily="2" charset="-122"/>
                <a:ea typeface="华文楷体" panose="02010600040101010101" pitchFamily="2" charset="-122"/>
              </a:rPr>
              <a:t>了马克思主义的传播</a:t>
            </a:r>
            <a:endParaRPr lang="zh-CN" altLang="en-US" sz="28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33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26239" y="922453"/>
            <a:ext cx="4722792" cy="597893"/>
            <a:chOff x="996173" y="2188583"/>
            <a:chExt cx="4722792" cy="597893"/>
          </a:xfrm>
        </p:grpSpPr>
        <p:grpSp>
          <p:nvGrpSpPr>
            <p:cNvPr id="12" name="组合 11"/>
            <p:cNvGrpSpPr/>
            <p:nvPr/>
          </p:nvGrpSpPr>
          <p:grpSpPr>
            <a:xfrm>
              <a:off x="996173" y="2188583"/>
              <a:ext cx="3287795" cy="540000"/>
              <a:chOff x="1635964" y="1686127"/>
              <a:chExt cx="3662867" cy="601602"/>
            </a:xfrm>
          </p:grpSpPr>
          <p:sp>
            <p:nvSpPr>
              <p:cNvPr id="14" name="圆角矩形 13"/>
              <p:cNvSpPr/>
              <p:nvPr/>
            </p:nvSpPr>
            <p:spPr>
              <a:xfrm>
                <a:off x="1852333" y="1729911"/>
                <a:ext cx="3446498" cy="528105"/>
              </a:xfrm>
              <a:prstGeom prst="roundRect">
                <a:avLst/>
              </a:prstGeom>
              <a:solidFill>
                <a:srgbClr val="01431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rot="18614181">
                <a:off x="1635965" y="1686126"/>
                <a:ext cx="601602" cy="601603"/>
              </a:xfrm>
              <a:prstGeom prst="rect">
                <a:avLst/>
              </a:prstGeom>
              <a:solidFill>
                <a:srgbClr val="0162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3" name="文本框 12"/>
            <p:cNvSpPr txBox="1"/>
            <p:nvPr/>
          </p:nvSpPr>
          <p:spPr>
            <a:xfrm>
              <a:off x="1003844" y="2201701"/>
              <a:ext cx="4715121" cy="584775"/>
            </a:xfrm>
            <a:prstGeom prst="rect">
              <a:avLst/>
            </a:prstGeom>
            <a:noFill/>
          </p:spPr>
          <p:txBody>
            <a:bodyPr wrap="square" rtlCol="0">
              <a:spAutoFit/>
            </a:bodyPr>
            <a:lstStyle/>
            <a:p>
              <a:r>
                <a:rPr lang="zh-CN" altLang="en-US" sz="3200" b="1" dirty="0">
                  <a:solidFill>
                    <a:prstClr val="white"/>
                  </a:solidFill>
                  <a:latin typeface="华文楷体" panose="02010600040101010101" pitchFamily="2" charset="-122"/>
                  <a:ea typeface="华文楷体" panose="02010600040101010101" pitchFamily="2" charset="-122"/>
                </a:rPr>
                <a:t>一</a:t>
              </a:r>
              <a:r>
                <a:rPr lang="en-US" altLang="zh-CN" sz="2400"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五四运动</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sp>
        <p:nvSpPr>
          <p:cNvPr id="10" name="TextBox 10"/>
          <p:cNvSpPr txBox="1">
            <a:spLocks noChangeArrowheads="1"/>
          </p:cNvSpPr>
          <p:nvPr/>
        </p:nvSpPr>
        <p:spPr bwMode="auto">
          <a:xfrm>
            <a:off x="142875" y="906463"/>
            <a:ext cx="1878966" cy="584775"/>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smtClean="0">
                <a:latin typeface="华文楷体" panose="02010600040101010101" pitchFamily="2" charset="-122"/>
                <a:ea typeface="华文楷体" panose="02010600040101010101" pitchFamily="2" charset="-122"/>
              </a:rPr>
              <a:t>归纳总结</a:t>
            </a:r>
            <a:endParaRPr lang="zh-CN" altLang="en-US" b="1" dirty="0">
              <a:latin typeface="华文楷体" panose="02010600040101010101" pitchFamily="2" charset="-122"/>
              <a:ea typeface="华文楷体" panose="02010600040101010101" pitchFamily="2" charset="-122"/>
            </a:endParaRPr>
          </a:p>
        </p:txBody>
      </p:sp>
      <p:sp>
        <p:nvSpPr>
          <p:cNvPr id="16" name="Rectangle 8"/>
          <p:cNvSpPr>
            <a:spLocks noChangeArrowheads="1"/>
          </p:cNvSpPr>
          <p:nvPr/>
        </p:nvSpPr>
        <p:spPr bwMode="auto">
          <a:xfrm>
            <a:off x="0" y="1643983"/>
            <a:ext cx="12089332" cy="4401205"/>
          </a:xfrm>
          <a:prstGeom prst="rect">
            <a:avLst/>
          </a:prstGeom>
          <a:solidFill>
            <a:schemeClr val="bg1"/>
          </a:solidFill>
          <a:ln w="38100">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en-US" altLang="zh-CN" sz="2800" b="1" dirty="0" smtClean="0">
                <a:latin typeface="华文楷体" panose="02010600040101010101" pitchFamily="2" charset="-122"/>
                <a:ea typeface="华文楷体" panose="02010600040101010101" pitchFamily="2" charset="-122"/>
              </a:rPr>
              <a:t>1.</a:t>
            </a:r>
            <a:r>
              <a:rPr kumimoji="1" lang="zh-CN" altLang="en-US" sz="2800" b="1" dirty="0" smtClean="0">
                <a:latin typeface="华文楷体" panose="02010600040101010101" pitchFamily="2" charset="-122"/>
                <a:ea typeface="华文楷体" panose="02010600040101010101" pitchFamily="2" charset="-122"/>
              </a:rPr>
              <a:t>背景 （</a:t>
            </a:r>
            <a:r>
              <a:rPr kumimoji="1" lang="en-US" altLang="zh-CN" sz="2800" b="1" dirty="0" smtClean="0">
                <a:latin typeface="华文楷体" panose="02010600040101010101" pitchFamily="2" charset="-122"/>
                <a:ea typeface="华文楷体" panose="02010600040101010101" pitchFamily="2" charset="-122"/>
              </a:rPr>
              <a:t>1</a:t>
            </a:r>
            <a:r>
              <a:rPr kumimoji="1" lang="zh-CN" altLang="en-US" sz="2800" b="1" dirty="0" smtClean="0">
                <a:latin typeface="华文楷体" panose="02010600040101010101" pitchFamily="2" charset="-122"/>
                <a:ea typeface="华文楷体" panose="02010600040101010101" pitchFamily="2" charset="-122"/>
              </a:rPr>
              <a:t>）巴黎和会外交失败（</a:t>
            </a:r>
            <a:r>
              <a:rPr kumimoji="1" lang="en-US" altLang="zh-CN" sz="2800" b="1" dirty="0" smtClean="0">
                <a:latin typeface="华文楷体" panose="02010600040101010101" pitchFamily="2" charset="-122"/>
                <a:ea typeface="华文楷体" panose="02010600040101010101" pitchFamily="2" charset="-122"/>
              </a:rPr>
              <a:t>2</a:t>
            </a:r>
            <a:r>
              <a:rPr kumimoji="1" lang="zh-CN" altLang="en-US" sz="2800" b="1" dirty="0" smtClean="0">
                <a:latin typeface="华文楷体" panose="02010600040101010101" pitchFamily="2" charset="-122"/>
                <a:ea typeface="华文楷体" panose="02010600040101010101" pitchFamily="2" charset="-122"/>
              </a:rPr>
              <a:t>）新文化运动启蒙</a:t>
            </a:r>
          </a:p>
          <a:p>
            <a:pPr eaLnBrk="1" hangingPunct="1">
              <a:spcBef>
                <a:spcPct val="0"/>
              </a:spcBef>
              <a:buFontTx/>
              <a:buNone/>
            </a:pPr>
            <a:r>
              <a:rPr kumimoji="1" lang="en-US" altLang="zh-CN" sz="2800" b="1" dirty="0" smtClean="0">
                <a:latin typeface="华文楷体" panose="02010600040101010101" pitchFamily="2" charset="-122"/>
                <a:ea typeface="华文楷体" panose="02010600040101010101" pitchFamily="2" charset="-122"/>
              </a:rPr>
              <a:t>2.</a:t>
            </a:r>
            <a:r>
              <a:rPr kumimoji="1" lang="zh-CN" altLang="en-US" sz="2800" b="1" dirty="0" smtClean="0">
                <a:latin typeface="华文楷体" panose="02010600040101010101" pitchFamily="2" charset="-122"/>
                <a:ea typeface="华文楷体" panose="02010600040101010101" pitchFamily="2" charset="-122"/>
              </a:rPr>
              <a:t>过程</a:t>
            </a:r>
            <a:r>
              <a:rPr kumimoji="1" lang="en-US" altLang="zh-CN" sz="2800" b="1" dirty="0" smtClean="0">
                <a:latin typeface="华文楷体" panose="02010600040101010101" pitchFamily="2" charset="-122"/>
                <a:ea typeface="华文楷体" panose="02010600040101010101" pitchFamily="2" charset="-122"/>
              </a:rPr>
              <a:t>  </a:t>
            </a:r>
            <a:r>
              <a:rPr kumimoji="1" lang="zh-CN" altLang="en-US" sz="2800" b="1" dirty="0" smtClean="0">
                <a:latin typeface="华文楷体" panose="02010600040101010101" pitchFamily="2" charset="-122"/>
                <a:ea typeface="华文楷体" panose="02010600040101010101" pitchFamily="2" charset="-122"/>
              </a:rPr>
              <a:t>北京</a:t>
            </a:r>
            <a:r>
              <a:rPr kumimoji="1" lang="en-US" altLang="zh-CN" sz="2800" b="1" dirty="0" smtClean="0">
                <a:latin typeface="华文楷体" panose="02010600040101010101" pitchFamily="2" charset="-122"/>
                <a:ea typeface="华文楷体" panose="02010600040101010101" pitchFamily="2" charset="-122"/>
              </a:rPr>
              <a:t>——</a:t>
            </a:r>
            <a:r>
              <a:rPr kumimoji="1" lang="zh-CN" altLang="en-US" sz="2800" b="1" dirty="0" smtClean="0">
                <a:latin typeface="华文楷体" panose="02010600040101010101" pitchFamily="2" charset="-122"/>
                <a:ea typeface="华文楷体" panose="02010600040101010101" pitchFamily="2" charset="-122"/>
              </a:rPr>
              <a:t>上海；学生</a:t>
            </a:r>
            <a:r>
              <a:rPr kumimoji="1" lang="en-US" altLang="zh-CN" sz="2800" b="1" dirty="0" smtClean="0">
                <a:latin typeface="华文楷体" panose="02010600040101010101" pitchFamily="2" charset="-122"/>
                <a:ea typeface="华文楷体" panose="02010600040101010101" pitchFamily="2" charset="-122"/>
              </a:rPr>
              <a:t>——</a:t>
            </a:r>
            <a:r>
              <a:rPr kumimoji="1" lang="zh-CN" altLang="en-US" sz="2800" b="1" dirty="0" smtClean="0">
                <a:latin typeface="华文楷体" panose="02010600040101010101" pitchFamily="2" charset="-122"/>
                <a:ea typeface="华文楷体" panose="02010600040101010101" pitchFamily="2" charset="-122"/>
              </a:rPr>
              <a:t>工人</a:t>
            </a:r>
          </a:p>
          <a:p>
            <a:pPr eaLnBrk="1" hangingPunct="1">
              <a:spcBef>
                <a:spcPct val="0"/>
              </a:spcBef>
              <a:buFontTx/>
              <a:buNone/>
            </a:pPr>
            <a:r>
              <a:rPr kumimoji="1" lang="en-US" altLang="zh-CN" sz="2800" b="1" dirty="0" smtClean="0">
                <a:latin typeface="华文楷体" panose="02010600040101010101" pitchFamily="2" charset="-122"/>
                <a:ea typeface="华文楷体" panose="02010600040101010101" pitchFamily="2" charset="-122"/>
              </a:rPr>
              <a:t>3.</a:t>
            </a:r>
            <a:r>
              <a:rPr kumimoji="1" lang="zh-CN" altLang="en-US" sz="2800" b="1" dirty="0" smtClean="0">
                <a:latin typeface="华文楷体" panose="02010600040101010101" pitchFamily="2" charset="-122"/>
                <a:ea typeface="华文楷体" panose="02010600040101010101" pitchFamily="2" charset="-122"/>
              </a:rPr>
              <a:t>结果：释放被捕学生，拒绝签字</a:t>
            </a:r>
            <a:endParaRPr kumimoji="1" lang="en-US" altLang="zh-CN" sz="2800" b="1" dirty="0" smtClean="0">
              <a:latin typeface="华文楷体" panose="02010600040101010101" pitchFamily="2" charset="-122"/>
              <a:ea typeface="华文楷体" panose="02010600040101010101" pitchFamily="2" charset="-122"/>
            </a:endParaRPr>
          </a:p>
          <a:p>
            <a:pPr eaLnBrk="1" hangingPunct="1">
              <a:spcBef>
                <a:spcPct val="0"/>
              </a:spcBef>
              <a:buFontTx/>
              <a:buNone/>
            </a:pPr>
            <a:r>
              <a:rPr kumimoji="1" lang="en-US" altLang="zh-CN" sz="2800" b="1" dirty="0" smtClean="0">
                <a:latin typeface="华文楷体" panose="02010600040101010101" pitchFamily="2" charset="-122"/>
                <a:ea typeface="华文楷体" panose="02010600040101010101" pitchFamily="2" charset="-122"/>
              </a:rPr>
              <a:t>4.</a:t>
            </a:r>
            <a:r>
              <a:rPr kumimoji="1" lang="zh-CN" altLang="en-US" sz="2800" b="1" dirty="0" smtClean="0">
                <a:latin typeface="华文楷体" panose="02010600040101010101" pitchFamily="2" charset="-122"/>
                <a:ea typeface="华文楷体" panose="02010600040101010101" pitchFamily="2" charset="-122"/>
              </a:rPr>
              <a:t>意义</a:t>
            </a:r>
          </a:p>
          <a:p>
            <a:pPr eaLnBrk="1" hangingPunct="1">
              <a:spcBef>
                <a:spcPct val="0"/>
              </a:spcBef>
              <a:buFontTx/>
              <a:buNone/>
            </a:pPr>
            <a:r>
              <a:rPr kumimoji="1" lang="zh-CN" altLang="en-US" sz="2800" b="1" dirty="0" smtClean="0">
                <a:latin typeface="华文楷体" panose="02010600040101010101" pitchFamily="2" charset="-122"/>
                <a:ea typeface="华文楷体" panose="02010600040101010101" pitchFamily="2" charset="-122"/>
              </a:rPr>
              <a:t>（</a:t>
            </a:r>
            <a:r>
              <a:rPr kumimoji="1" lang="en-US" altLang="zh-CN" sz="2800" b="1" dirty="0" smtClean="0">
                <a:latin typeface="华文楷体" panose="02010600040101010101" pitchFamily="2" charset="-122"/>
                <a:ea typeface="华文楷体" panose="02010600040101010101" pitchFamily="2" charset="-122"/>
              </a:rPr>
              <a:t>1</a:t>
            </a:r>
            <a:r>
              <a:rPr kumimoji="1" lang="zh-CN" altLang="en-US" sz="2800" b="1" dirty="0" smtClean="0">
                <a:latin typeface="华文楷体" panose="02010600040101010101" pitchFamily="2" charset="-122"/>
                <a:ea typeface="华文楷体" panose="02010600040101010101" pitchFamily="2" charset="-122"/>
              </a:rPr>
              <a:t>）促成了中华民族的新觉醒 </a:t>
            </a:r>
          </a:p>
          <a:p>
            <a:pPr eaLnBrk="1" hangingPunct="1">
              <a:spcBef>
                <a:spcPct val="0"/>
              </a:spcBef>
              <a:buFontTx/>
              <a:buNone/>
            </a:pPr>
            <a:r>
              <a:rPr kumimoji="1" lang="zh-CN" altLang="en-US" sz="2800" b="1" dirty="0" smtClean="0">
                <a:latin typeface="华文楷体" panose="02010600040101010101" pitchFamily="2" charset="-122"/>
                <a:ea typeface="华文楷体" panose="02010600040101010101" pitchFamily="2" charset="-122"/>
              </a:rPr>
              <a:t>（</a:t>
            </a:r>
            <a:r>
              <a:rPr kumimoji="1" lang="en-US" altLang="zh-CN" sz="2800" b="1" dirty="0" smtClean="0">
                <a:latin typeface="华文楷体" panose="02010600040101010101" pitchFamily="2" charset="-122"/>
                <a:ea typeface="华文楷体" panose="02010600040101010101" pitchFamily="2" charset="-122"/>
              </a:rPr>
              <a:t>2</a:t>
            </a:r>
            <a:r>
              <a:rPr kumimoji="1" lang="zh-CN" altLang="en-US" sz="2800" b="1" dirty="0" smtClean="0">
                <a:latin typeface="华文楷体" panose="02010600040101010101" pitchFamily="2" charset="-122"/>
                <a:ea typeface="华文楷体" panose="02010600040101010101" pitchFamily="2" charset="-122"/>
              </a:rPr>
              <a:t>）是彻底反帝反封建的伟大爱国运动，是拯救民族危亡的伟大社会革命运动，是传播新思想新文化的伟大思想启蒙运动</a:t>
            </a:r>
            <a:endParaRPr kumimoji="1" lang="en-US" altLang="zh-CN" sz="2800" b="1" dirty="0" smtClean="0">
              <a:latin typeface="华文楷体" panose="02010600040101010101" pitchFamily="2" charset="-122"/>
              <a:ea typeface="华文楷体" panose="02010600040101010101" pitchFamily="2" charset="-122"/>
            </a:endParaRPr>
          </a:p>
          <a:p>
            <a:pPr eaLnBrk="1" hangingPunct="1">
              <a:spcBef>
                <a:spcPct val="0"/>
              </a:spcBef>
              <a:buFontTx/>
              <a:buNone/>
            </a:pPr>
            <a:r>
              <a:rPr kumimoji="1" lang="zh-CN" altLang="en-US" sz="2800" b="1" dirty="0" smtClean="0">
                <a:latin typeface="华文楷体" panose="02010600040101010101" pitchFamily="2" charset="-122"/>
                <a:ea typeface="华文楷体" panose="02010600040101010101" pitchFamily="2" charset="-122"/>
              </a:rPr>
              <a:t>（</a:t>
            </a:r>
            <a:r>
              <a:rPr kumimoji="1" lang="en-US" altLang="zh-CN" sz="2800" b="1" dirty="0" smtClean="0">
                <a:latin typeface="华文楷体" panose="02010600040101010101" pitchFamily="2" charset="-122"/>
                <a:ea typeface="华文楷体" panose="02010600040101010101" pitchFamily="2" charset="-122"/>
              </a:rPr>
              <a:t>3</a:t>
            </a:r>
            <a:r>
              <a:rPr kumimoji="1" lang="zh-CN" altLang="en-US" sz="2800" b="1" dirty="0" smtClean="0">
                <a:latin typeface="华文楷体" panose="02010600040101010101" pitchFamily="2" charset="-122"/>
                <a:ea typeface="华文楷体" panose="02010600040101010101" pitchFamily="2" charset="-122"/>
              </a:rPr>
              <a:t>）是新旧民主主义革命的转折点，是近代以来中华民族历史进程的里程碑。</a:t>
            </a:r>
            <a:endParaRPr kumimoji="1" lang="en-US" altLang="zh-CN" sz="2800" b="1" dirty="0" smtClean="0">
              <a:latin typeface="华文楷体" panose="02010600040101010101" pitchFamily="2" charset="-122"/>
              <a:ea typeface="华文楷体" panose="02010600040101010101" pitchFamily="2" charset="-122"/>
            </a:endParaRPr>
          </a:p>
          <a:p>
            <a:pPr eaLnBrk="1" hangingPunct="1">
              <a:spcBef>
                <a:spcPct val="0"/>
              </a:spcBef>
              <a:buFontTx/>
              <a:buNone/>
            </a:pPr>
            <a:r>
              <a:rPr kumimoji="1" lang="zh-CN" altLang="en-US" sz="2800" b="1" dirty="0" smtClean="0">
                <a:latin typeface="华文楷体" panose="02010600040101010101" pitchFamily="2" charset="-122"/>
                <a:ea typeface="华文楷体" panose="02010600040101010101" pitchFamily="2" charset="-122"/>
              </a:rPr>
              <a:t>（</a:t>
            </a:r>
            <a:r>
              <a:rPr kumimoji="1" lang="en-US" altLang="zh-CN" sz="2800" b="1" dirty="0" smtClean="0">
                <a:latin typeface="华文楷体" panose="02010600040101010101" pitchFamily="2" charset="-122"/>
                <a:ea typeface="华文楷体" panose="02010600040101010101" pitchFamily="2" charset="-122"/>
              </a:rPr>
              <a:t>4</a:t>
            </a:r>
            <a:r>
              <a:rPr kumimoji="1" lang="zh-CN" altLang="en-US" sz="2800" b="1" dirty="0" smtClean="0">
                <a:latin typeface="华文楷体" panose="02010600040101010101" pitchFamily="2" charset="-122"/>
                <a:ea typeface="华文楷体" panose="02010600040101010101" pitchFamily="2" charset="-122"/>
              </a:rPr>
              <a:t>）推动马克思主义传播，并与工人运动相结合，为中共成立做了思想和干部上的准备</a:t>
            </a:r>
            <a:endParaRPr kumimoji="1" lang="en-US" altLang="zh-CN" sz="2800" b="1" dirty="0">
              <a:latin typeface="华文楷体" panose="02010600040101010101" pitchFamily="2" charset="-122"/>
              <a:ea typeface="华文楷体" panose="02010600040101010101" pitchFamily="2" charset="-122"/>
            </a:endParaRPr>
          </a:p>
        </p:txBody>
      </p:sp>
      <p:cxnSp>
        <p:nvCxnSpPr>
          <p:cNvPr id="17" name="直接连接符 16"/>
          <p:cNvCxnSpPr>
            <a:cxnSpLocks noChangeShapeType="1"/>
          </p:cNvCxnSpPr>
          <p:nvPr/>
        </p:nvCxnSpPr>
        <p:spPr bwMode="auto">
          <a:xfrm flipV="1">
            <a:off x="900110" y="5524901"/>
            <a:ext cx="10958214" cy="24926"/>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8" name="直接连接符 5"/>
          <p:cNvCxnSpPr>
            <a:cxnSpLocks noChangeShapeType="1"/>
          </p:cNvCxnSpPr>
          <p:nvPr/>
        </p:nvCxnSpPr>
        <p:spPr bwMode="auto">
          <a:xfrm flipV="1">
            <a:off x="18958" y="5909912"/>
            <a:ext cx="1925345" cy="104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flipV="1">
            <a:off x="781920" y="4639377"/>
            <a:ext cx="6398526" cy="1449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090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33375" y="968375"/>
            <a:ext cx="11544300" cy="3970318"/>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黑体" panose="02010609060101010101" pitchFamily="49" charset="-122"/>
                <a:ea typeface="黑体" panose="02010609060101010101" pitchFamily="49" charset="-122"/>
              </a:rPr>
              <a:t>                  </a:t>
            </a:r>
            <a:r>
              <a:rPr lang="en-US" altLang="zh-CN" sz="2800" b="1" dirty="0" smtClean="0">
                <a:solidFill>
                  <a:schemeClr val="bg1"/>
                </a:solidFill>
                <a:latin typeface="黑体" panose="02010609060101010101" pitchFamily="49" charset="-122"/>
                <a:ea typeface="黑体" panose="02010609060101010101" pitchFamily="49"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1920</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2</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9</a:t>
            </a:r>
            <a:r>
              <a:rPr lang="zh-CN" altLang="en-US" sz="2800" b="1" dirty="0">
                <a:solidFill>
                  <a:schemeClr val="bg1"/>
                </a:solidFill>
                <a:latin typeface="华文楷体" panose="02010600040101010101" pitchFamily="2" charset="-122"/>
                <a:ea typeface="华文楷体" panose="02010600040101010101" pitchFamily="2" charset="-122"/>
              </a:rPr>
              <a:t>日下午，抵达北京，因警察检查，李大钊护送他出走</a:t>
            </a:r>
            <a:r>
              <a:rPr lang="zh-CN" altLang="en-US" sz="2800" b="1" dirty="0" smtClean="0">
                <a:solidFill>
                  <a:schemeClr val="bg1"/>
                </a:solidFill>
                <a:latin typeface="华文楷体" panose="02010600040101010101" pitchFamily="2" charset="-122"/>
                <a:ea typeface="华文楷体" panose="02010600040101010101" pitchFamily="2" charset="-122"/>
              </a:rPr>
              <a:t>。在</a:t>
            </a:r>
            <a:r>
              <a:rPr lang="zh-CN" altLang="en-US" sz="2800" b="1" dirty="0">
                <a:solidFill>
                  <a:schemeClr val="bg1"/>
                </a:solidFill>
                <a:latin typeface="华文楷体" panose="02010600040101010101" pitchFamily="2" charset="-122"/>
                <a:ea typeface="华文楷体" panose="02010600040101010101" pitchFamily="2" charset="-122"/>
              </a:rPr>
              <a:t>途中，两人“计划组织中国共产党”。</a:t>
            </a:r>
          </a:p>
          <a:p>
            <a:pPr eaLnBrk="1" hangingPunct="1">
              <a:spcBef>
                <a:spcPct val="0"/>
              </a:spcBef>
              <a:buFontTx/>
              <a:buNone/>
            </a:pPr>
            <a:r>
              <a:rPr lang="en-US" altLang="zh-CN" sz="2800" b="1" dirty="0" smtClean="0">
                <a:solidFill>
                  <a:schemeClr val="bg1"/>
                </a:solidFill>
                <a:latin typeface="华文楷体" panose="02010600040101010101" pitchFamily="2" charset="-122"/>
                <a:ea typeface="华文楷体" panose="02010600040101010101" pitchFamily="2" charset="-122"/>
              </a:rPr>
              <a:t>6</a:t>
            </a:r>
            <a:r>
              <a:rPr lang="zh-CN" altLang="en-US" sz="2800" b="1" dirty="0">
                <a:solidFill>
                  <a:schemeClr val="bg1"/>
                </a:solidFill>
                <a:latin typeface="华文楷体" panose="02010600040101010101" pitchFamily="2" charset="-122"/>
                <a:ea typeface="华文楷体" panose="02010600040101010101" pitchFamily="2" charset="-122"/>
              </a:rPr>
              <a:t>月间，“陈独秀、俞秀松、李汉俊、施存统、陈公培五人开会，筹备成立共产党。</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8</a:t>
            </a:r>
            <a:r>
              <a:rPr lang="zh-CN" altLang="en-US" sz="2800" b="1" dirty="0">
                <a:solidFill>
                  <a:schemeClr val="bg1"/>
                </a:solidFill>
                <a:latin typeface="华文楷体" panose="02010600040101010101" pitchFamily="2" charset="-122"/>
                <a:ea typeface="华文楷体" panose="02010600040101010101" pitchFamily="2" charset="-122"/>
              </a:rPr>
              <a:t>月底，张国焘由沪返京。陈独秀要他将上海的建党意见转告李大钊，李大钊对于这些意见“无保留的表示赞成”。从此，南陈北李携手创建中国共产党。</a:t>
            </a:r>
          </a:p>
        </p:txBody>
      </p:sp>
      <p:sp>
        <p:nvSpPr>
          <p:cNvPr id="3" name="AutoShape 5"/>
          <p:cNvSpPr>
            <a:spLocks noChangeArrowheads="1"/>
          </p:cNvSpPr>
          <p:nvPr/>
        </p:nvSpPr>
        <p:spPr bwMode="auto">
          <a:xfrm>
            <a:off x="2257425" y="5369705"/>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Rectangle 6"/>
          <p:cNvSpPr>
            <a:spLocks noChangeArrowheads="1"/>
          </p:cNvSpPr>
          <p:nvPr/>
        </p:nvSpPr>
        <p:spPr bwMode="auto">
          <a:xfrm>
            <a:off x="4293614" y="5267817"/>
            <a:ext cx="2698025"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FF00"/>
                </a:solidFill>
                <a:latin typeface="华文楷体" panose="02010600040101010101" pitchFamily="2" charset="-122"/>
                <a:ea typeface="华文楷体" panose="02010600040101010101" pitchFamily="2" charset="-122"/>
              </a:rPr>
              <a:t>中共的创始人</a:t>
            </a:r>
          </a:p>
        </p:txBody>
      </p:sp>
      <p:cxnSp>
        <p:nvCxnSpPr>
          <p:cNvPr id="7" name="直接连接符 6"/>
          <p:cNvCxnSpPr>
            <a:cxnSpLocks noChangeShapeType="1"/>
          </p:cNvCxnSpPr>
          <p:nvPr/>
        </p:nvCxnSpPr>
        <p:spPr bwMode="auto">
          <a:xfrm flipV="1">
            <a:off x="7627793" y="4460009"/>
            <a:ext cx="3829050" cy="19050"/>
          </a:xfrm>
          <a:prstGeom prst="line">
            <a:avLst/>
          </a:prstGeom>
          <a:noFill/>
          <a:ln w="57150" algn="ctr">
            <a:solidFill>
              <a:srgbClr val="FFFF00"/>
            </a:solidFill>
            <a:round/>
            <a:headEnd/>
            <a:tailEnd/>
          </a:ln>
          <a:extLst>
            <a:ext uri="{909E8E84-426E-40DD-AFC4-6F175D3DCCD1}">
              <a14:hiddenFill xmlns:a14="http://schemas.microsoft.com/office/drawing/2010/main">
                <a:noFill/>
              </a14:hiddenFill>
            </a:ext>
          </a:extLst>
        </p:spPr>
      </p:cxnSp>
      <p:cxnSp>
        <p:nvCxnSpPr>
          <p:cNvPr id="10" name="直接连接符 9"/>
          <p:cNvCxnSpPr>
            <a:cxnSpLocks noChangeShapeType="1"/>
          </p:cNvCxnSpPr>
          <p:nvPr/>
        </p:nvCxnSpPr>
        <p:spPr bwMode="auto">
          <a:xfrm flipV="1">
            <a:off x="449852" y="4850534"/>
            <a:ext cx="1807573" cy="9525"/>
          </a:xfrm>
          <a:prstGeom prst="line">
            <a:avLst/>
          </a:prstGeom>
          <a:noFill/>
          <a:ln w="57150" algn="ctr">
            <a:solidFill>
              <a:srgbClr val="FF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03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33149" y="906555"/>
            <a:ext cx="6019800" cy="523220"/>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阅读课文，查找中共成立的历史条件</a:t>
            </a:r>
          </a:p>
        </p:txBody>
      </p:sp>
      <p:sp>
        <p:nvSpPr>
          <p:cNvPr id="3" name="Text Box 5"/>
          <p:cNvSpPr txBox="1">
            <a:spLocks noChangeArrowheads="1"/>
          </p:cNvSpPr>
          <p:nvPr/>
        </p:nvSpPr>
        <p:spPr bwMode="auto">
          <a:xfrm>
            <a:off x="0" y="1541641"/>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1</a:t>
            </a:r>
            <a:r>
              <a:rPr lang="zh-CN" altLang="en-US" sz="2800" b="1" dirty="0">
                <a:latin typeface="华文楷体" panose="02010600040101010101" pitchFamily="2" charset="-122"/>
                <a:ea typeface="华文楷体" panose="02010600040101010101" pitchFamily="2" charset="-122"/>
              </a:rPr>
              <a:t>）陈独秀、李大钊等人的筹划</a:t>
            </a:r>
          </a:p>
        </p:txBody>
      </p:sp>
      <p:sp>
        <p:nvSpPr>
          <p:cNvPr id="4" name="Text Box 6"/>
          <p:cNvSpPr txBox="1">
            <a:spLocks noChangeArrowheads="1"/>
          </p:cNvSpPr>
          <p:nvPr/>
        </p:nvSpPr>
        <p:spPr bwMode="auto">
          <a:xfrm>
            <a:off x="-4763" y="1982966"/>
            <a:ext cx="12113344"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2</a:t>
            </a:r>
            <a:r>
              <a:rPr lang="zh-CN" altLang="en-US" sz="2800" b="1" dirty="0">
                <a:latin typeface="华文楷体" panose="02010600040101010101" pitchFamily="2" charset="-122"/>
                <a:ea typeface="华文楷体" panose="02010600040101010101" pitchFamily="2" charset="-122"/>
              </a:rPr>
              <a:t>）五四运动推动马克思主义传播，并与工人运动相结合，为中共成立做了思想和干部上的准备</a:t>
            </a:r>
            <a:endParaRPr lang="en-US" altLang="zh-CN" sz="2800" b="1" dirty="0">
              <a:latin typeface="华文楷体" panose="02010600040101010101" pitchFamily="2" charset="-122"/>
              <a:ea typeface="华文楷体" panose="02010600040101010101" pitchFamily="2" charset="-122"/>
            </a:endParaRPr>
          </a:p>
          <a:p>
            <a:pPr eaLnBrk="1" hangingPunct="1">
              <a:spcBef>
                <a:spcPct val="0"/>
              </a:spcBef>
              <a:buFontTx/>
              <a:buNone/>
            </a:pPr>
            <a:endParaRPr lang="zh-CN" altLang="en-US" sz="2800" b="1" dirty="0">
              <a:latin typeface="华文楷体" panose="02010600040101010101" pitchFamily="2" charset="-122"/>
              <a:ea typeface="华文楷体" panose="02010600040101010101" pitchFamily="2" charset="-122"/>
            </a:endParaRPr>
          </a:p>
        </p:txBody>
      </p:sp>
      <p:sp>
        <p:nvSpPr>
          <p:cNvPr id="5" name="Rectangle 8"/>
          <p:cNvSpPr>
            <a:spLocks noChangeArrowheads="1"/>
          </p:cNvSpPr>
          <p:nvPr/>
        </p:nvSpPr>
        <p:spPr bwMode="auto">
          <a:xfrm>
            <a:off x="228600" y="4743272"/>
            <a:ext cx="11848699"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在一战前，中国民族工业包括官办的计有</a:t>
            </a:r>
            <a:r>
              <a:rPr lang="en-US" altLang="zh-CN" sz="2800" b="1" dirty="0">
                <a:latin typeface="华文楷体" panose="02010600040101010101" pitchFamily="2" charset="-122"/>
                <a:ea typeface="华文楷体" panose="02010600040101010101" pitchFamily="2" charset="-122"/>
              </a:rPr>
              <a:t>698</a:t>
            </a:r>
            <a:r>
              <a:rPr lang="zh-CN" altLang="en-US" sz="2800" b="1" dirty="0">
                <a:latin typeface="华文楷体" panose="02010600040101010101" pitchFamily="2" charset="-122"/>
                <a:ea typeface="华文楷体" panose="02010600040101010101" pitchFamily="2" charset="-122"/>
              </a:rPr>
              <a:t>个，资本</a:t>
            </a:r>
            <a:r>
              <a:rPr lang="en-US" altLang="zh-CN" sz="2800" b="1" dirty="0">
                <a:latin typeface="华文楷体" panose="02010600040101010101" pitchFamily="2" charset="-122"/>
                <a:ea typeface="华文楷体" panose="02010600040101010101" pitchFamily="2" charset="-122"/>
              </a:rPr>
              <a:t>3.3</a:t>
            </a:r>
            <a:r>
              <a:rPr lang="zh-CN" altLang="en-US" sz="2800" b="1" dirty="0">
                <a:latin typeface="华文楷体" panose="02010600040101010101" pitchFamily="2" charset="-122"/>
                <a:ea typeface="华文楷体" panose="02010600040101010101" pitchFamily="2" charset="-122"/>
              </a:rPr>
              <a:t>亿，到</a:t>
            </a:r>
            <a:r>
              <a:rPr lang="en-US" altLang="zh-CN" sz="2800" b="1" dirty="0">
                <a:latin typeface="华文楷体" panose="02010600040101010101" pitchFamily="2" charset="-122"/>
                <a:ea typeface="华文楷体" panose="02010600040101010101" pitchFamily="2" charset="-122"/>
              </a:rPr>
              <a:t>1920</a:t>
            </a:r>
            <a:r>
              <a:rPr lang="zh-CN" altLang="en-US" sz="2800" b="1" dirty="0">
                <a:latin typeface="华文楷体" panose="02010600040101010101" pitchFamily="2" charset="-122"/>
                <a:ea typeface="华文楷体" panose="02010600040101010101" pitchFamily="2" charset="-122"/>
              </a:rPr>
              <a:t>年，工厂增至</a:t>
            </a:r>
            <a:r>
              <a:rPr lang="en-US" altLang="zh-CN" sz="2800" b="1" dirty="0">
                <a:latin typeface="华文楷体" panose="02010600040101010101" pitchFamily="2" charset="-122"/>
                <a:ea typeface="华文楷体" panose="02010600040101010101" pitchFamily="2" charset="-122"/>
              </a:rPr>
              <a:t>1759</a:t>
            </a:r>
            <a:r>
              <a:rPr lang="zh-CN" altLang="en-US" sz="2800" b="1" dirty="0">
                <a:latin typeface="华文楷体" panose="02010600040101010101" pitchFamily="2" charset="-122"/>
                <a:ea typeface="华文楷体" panose="02010600040101010101" pitchFamily="2" charset="-122"/>
              </a:rPr>
              <a:t>个，资本</a:t>
            </a:r>
            <a:r>
              <a:rPr lang="en-US" altLang="zh-CN" sz="2800" b="1" dirty="0">
                <a:latin typeface="华文楷体" panose="02010600040101010101" pitchFamily="2" charset="-122"/>
                <a:ea typeface="华文楷体" panose="02010600040101010101" pitchFamily="2" charset="-122"/>
              </a:rPr>
              <a:t>5</a:t>
            </a:r>
            <a:r>
              <a:rPr lang="zh-CN" altLang="en-US" sz="2800" b="1" dirty="0">
                <a:latin typeface="华文楷体" panose="02010600040101010101" pitchFamily="2" charset="-122"/>
                <a:ea typeface="华文楷体" panose="02010600040101010101" pitchFamily="2" charset="-122"/>
              </a:rPr>
              <a:t>亿余元。  </a:t>
            </a:r>
            <a:endParaRPr lang="en-US" altLang="zh-CN" sz="2800" b="1" dirty="0" smtClean="0">
              <a:latin typeface="华文楷体" panose="02010600040101010101" pitchFamily="2" charset="-122"/>
              <a:ea typeface="华文楷体" panose="02010600040101010101" pitchFamily="2" charset="-122"/>
            </a:endParaRPr>
          </a:p>
          <a:p>
            <a:pPr algn="r" eaLnBrk="1" hangingPunct="1">
              <a:spcBef>
                <a:spcPct val="0"/>
              </a:spcBef>
              <a:buFontTx/>
              <a:buNone/>
            </a:pPr>
            <a:r>
              <a:rPr lang="zh-CN" altLang="en-US" sz="2800" b="1" dirty="0" smtClean="0">
                <a:latin typeface="华文楷体" panose="02010600040101010101" pitchFamily="2" charset="-122"/>
                <a:ea typeface="华文楷体" panose="02010600040101010101" pitchFamily="2" charset="-122"/>
              </a:rPr>
              <a:t> </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翟金玲</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辛亥革命后科学救国论起因初探</a:t>
            </a:r>
            <a:r>
              <a:rPr lang="en-US" altLang="zh-CN" sz="2800" b="1" dirty="0">
                <a:latin typeface="华文楷体" panose="02010600040101010101" pitchFamily="2" charset="-122"/>
                <a:ea typeface="华文楷体" panose="02010600040101010101" pitchFamily="2" charset="-122"/>
              </a:rPr>
              <a:t>》</a:t>
            </a:r>
          </a:p>
        </p:txBody>
      </p:sp>
      <p:sp>
        <p:nvSpPr>
          <p:cNvPr id="6" name="Rectangle 9"/>
          <p:cNvSpPr>
            <a:spLocks noChangeArrowheads="1"/>
          </p:cNvSpPr>
          <p:nvPr/>
        </p:nvSpPr>
        <p:spPr bwMode="auto">
          <a:xfrm>
            <a:off x="228601" y="3361497"/>
            <a:ext cx="11735602" cy="138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第一次世界大战期间，中国无产阶级迅速壮大，产业工人人数由</a:t>
            </a:r>
            <a:r>
              <a:rPr lang="en-US" altLang="zh-CN" sz="2800" b="1" dirty="0">
                <a:latin typeface="华文楷体" panose="02010600040101010101" pitchFamily="2" charset="-122"/>
                <a:ea typeface="华文楷体" panose="02010600040101010101" pitchFamily="2" charset="-122"/>
              </a:rPr>
              <a:t>1913</a:t>
            </a:r>
            <a:r>
              <a:rPr lang="zh-CN" altLang="en-US" sz="2800" b="1" dirty="0">
                <a:latin typeface="华文楷体" panose="02010600040101010101" pitchFamily="2" charset="-122"/>
                <a:ea typeface="华文楷体" panose="02010600040101010101" pitchFamily="2" charset="-122"/>
              </a:rPr>
              <a:t>年的大约</a:t>
            </a:r>
            <a:r>
              <a:rPr lang="en-US" altLang="zh-CN" sz="2800" b="1" dirty="0">
                <a:latin typeface="华文楷体" panose="02010600040101010101" pitchFamily="2" charset="-122"/>
                <a:ea typeface="华文楷体" panose="02010600040101010101" pitchFamily="2" charset="-122"/>
              </a:rPr>
              <a:t>120</a:t>
            </a:r>
            <a:r>
              <a:rPr lang="zh-CN" altLang="en-US" sz="2800" b="1" dirty="0">
                <a:latin typeface="华文楷体" panose="02010600040101010101" pitchFamily="2" charset="-122"/>
                <a:ea typeface="华文楷体" panose="02010600040101010101" pitchFamily="2" charset="-122"/>
              </a:rPr>
              <a:t>万发展到</a:t>
            </a:r>
            <a:r>
              <a:rPr lang="en-US" altLang="zh-CN" sz="2800" b="1" dirty="0">
                <a:latin typeface="华文楷体" panose="02010600040101010101" pitchFamily="2" charset="-122"/>
                <a:ea typeface="华文楷体" panose="02010600040101010101" pitchFamily="2" charset="-122"/>
              </a:rPr>
              <a:t>1919</a:t>
            </a:r>
            <a:r>
              <a:rPr lang="zh-CN" altLang="en-US" sz="2800" b="1" dirty="0">
                <a:latin typeface="华文楷体" panose="02010600040101010101" pitchFamily="2" charset="-122"/>
                <a:ea typeface="华文楷体" panose="02010600040101010101" pitchFamily="2" charset="-122"/>
              </a:rPr>
              <a:t>年的</a:t>
            </a:r>
            <a:r>
              <a:rPr lang="en-US" altLang="zh-CN" sz="2800" b="1" dirty="0">
                <a:latin typeface="华文楷体" panose="02010600040101010101" pitchFamily="2" charset="-122"/>
                <a:ea typeface="华文楷体" panose="02010600040101010101" pitchFamily="2" charset="-122"/>
              </a:rPr>
              <a:t>200</a:t>
            </a:r>
            <a:r>
              <a:rPr lang="zh-CN" altLang="en-US" sz="2800" b="1" dirty="0">
                <a:latin typeface="华文楷体" panose="02010600040101010101" pitchFamily="2" charset="-122"/>
                <a:ea typeface="华文楷体" panose="02010600040101010101" pitchFamily="2" charset="-122"/>
              </a:rPr>
              <a:t>万人左右。            </a:t>
            </a:r>
            <a:endParaRPr lang="en-US" altLang="zh-CN" sz="2800" b="1" dirty="0" smtClean="0">
              <a:latin typeface="华文楷体" panose="02010600040101010101" pitchFamily="2" charset="-122"/>
              <a:ea typeface="华文楷体" panose="02010600040101010101" pitchFamily="2" charset="-122"/>
            </a:endParaRPr>
          </a:p>
          <a:p>
            <a:pPr algn="r" eaLnBrk="1" hangingPunct="1">
              <a:spcBef>
                <a:spcPct val="0"/>
              </a:spcBef>
              <a:buFontTx/>
              <a:buNone/>
            </a:pPr>
            <a:r>
              <a:rPr lang="en-US" altLang="zh-CN" sz="2800" b="1" dirty="0" smtClean="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赵志斌</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唯物史观的胜利</a:t>
            </a:r>
            <a:r>
              <a:rPr lang="en-US" altLang="zh-CN" sz="2800" b="1" dirty="0">
                <a:latin typeface="华文楷体" panose="02010600040101010101" pitchFamily="2" charset="-122"/>
                <a:ea typeface="华文楷体" panose="02010600040101010101" pitchFamily="2" charset="-122"/>
              </a:rPr>
              <a:t>》</a:t>
            </a:r>
          </a:p>
        </p:txBody>
      </p:sp>
      <p:sp>
        <p:nvSpPr>
          <p:cNvPr id="7" name="Text Box 10"/>
          <p:cNvSpPr txBox="1">
            <a:spLocks noChangeArrowheads="1"/>
          </p:cNvSpPr>
          <p:nvPr/>
        </p:nvSpPr>
        <p:spPr bwMode="auto">
          <a:xfrm>
            <a:off x="8839200" y="3679276"/>
            <a:ext cx="1981200" cy="584775"/>
          </a:xfrm>
          <a:prstGeom prst="rect">
            <a:avLst/>
          </a:prstGeom>
          <a:solidFill>
            <a:schemeClr val="bg1"/>
          </a:solidFill>
          <a:ln w="57150">
            <a:solidFill>
              <a:srgbClr val="FF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0000"/>
                </a:solidFill>
                <a:latin typeface="华文楷体" panose="02010600040101010101" pitchFamily="2" charset="-122"/>
                <a:ea typeface="华文楷体" panose="02010600040101010101" pitchFamily="2" charset="-122"/>
              </a:rPr>
              <a:t>阶级基础</a:t>
            </a:r>
          </a:p>
        </p:txBody>
      </p:sp>
      <p:sp>
        <p:nvSpPr>
          <p:cNvPr id="8" name="Text Box 11"/>
          <p:cNvSpPr txBox="1">
            <a:spLocks noChangeArrowheads="1"/>
          </p:cNvSpPr>
          <p:nvPr/>
        </p:nvSpPr>
        <p:spPr bwMode="auto">
          <a:xfrm>
            <a:off x="8792679" y="5147110"/>
            <a:ext cx="1981200" cy="584775"/>
          </a:xfrm>
          <a:prstGeom prst="rect">
            <a:avLst/>
          </a:prstGeom>
          <a:solidFill>
            <a:schemeClr val="bg1"/>
          </a:solidFill>
          <a:ln w="57150">
            <a:solidFill>
              <a:srgbClr val="FF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0000"/>
                </a:solidFill>
                <a:latin typeface="华文楷体" panose="02010600040101010101" pitchFamily="2" charset="-122"/>
                <a:ea typeface="华文楷体" panose="02010600040101010101" pitchFamily="2" charset="-122"/>
              </a:rPr>
              <a:t>经济基础</a:t>
            </a:r>
          </a:p>
        </p:txBody>
      </p:sp>
      <p:sp>
        <p:nvSpPr>
          <p:cNvPr id="9" name="Text Box 7"/>
          <p:cNvSpPr txBox="1">
            <a:spLocks noChangeArrowheads="1"/>
          </p:cNvSpPr>
          <p:nvPr/>
        </p:nvSpPr>
        <p:spPr bwMode="auto">
          <a:xfrm>
            <a:off x="0" y="2881491"/>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3</a:t>
            </a:r>
            <a:r>
              <a:rPr lang="zh-CN" altLang="en-US" sz="2800" b="1" dirty="0">
                <a:latin typeface="华文楷体" panose="02010600040101010101" pitchFamily="2" charset="-122"/>
                <a:ea typeface="华文楷体" panose="02010600040101010101" pitchFamily="2" charset="-122"/>
              </a:rPr>
              <a:t>）共产国际的帮助</a:t>
            </a:r>
          </a:p>
        </p:txBody>
      </p:sp>
    </p:spTree>
    <p:extLst>
      <p:ext uri="{BB962C8B-B14F-4D97-AF65-F5344CB8AC3E}">
        <p14:creationId xmlns:p14="http://schemas.microsoft.com/office/powerpoint/2010/main" val="340077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autoUpdateAnimBg="0"/>
      <p:bldP spid="8" grpId="0" animBg="1" autoUpdateAnimBg="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6807" y="2021077"/>
            <a:ext cx="3452841" cy="3539430"/>
          </a:xfrm>
          <a:prstGeom prst="rect">
            <a:avLst/>
          </a:prstGeom>
          <a:solidFill>
            <a:schemeClr val="bg1"/>
          </a:solidFill>
          <a:ln w="5715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揭示人类社会历史客观基础及发展规律的科学的历史观和方法论，主要内容包括生产力决定生产关系，经济基础决定上层建筑，人类发展历史阶段。</a:t>
            </a:r>
          </a:p>
        </p:txBody>
      </p:sp>
      <p:sp>
        <p:nvSpPr>
          <p:cNvPr id="3" name="TextBox 10"/>
          <p:cNvSpPr txBox="1">
            <a:spLocks noChangeArrowheads="1"/>
          </p:cNvSpPr>
          <p:nvPr/>
        </p:nvSpPr>
        <p:spPr bwMode="auto">
          <a:xfrm>
            <a:off x="708637" y="1105915"/>
            <a:ext cx="1905000" cy="584775"/>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唯物史观</a:t>
            </a:r>
          </a:p>
        </p:txBody>
      </p:sp>
      <p:sp>
        <p:nvSpPr>
          <p:cNvPr id="4" name="Text Box 7"/>
          <p:cNvSpPr txBox="1">
            <a:spLocks noChangeArrowheads="1"/>
          </p:cNvSpPr>
          <p:nvPr/>
        </p:nvSpPr>
        <p:spPr bwMode="auto">
          <a:xfrm>
            <a:off x="4180891" y="2496356"/>
            <a:ext cx="5888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1</a:t>
            </a:r>
            <a:r>
              <a:rPr lang="zh-CN" altLang="en-US" sz="2800" b="1" dirty="0">
                <a:latin typeface="华文楷体" panose="02010600040101010101" pitchFamily="2" charset="-122"/>
                <a:ea typeface="华文楷体" panose="02010600040101010101" pitchFamily="2" charset="-122"/>
              </a:rPr>
              <a:t>）陈独秀、李大钊等人的筹划</a:t>
            </a:r>
          </a:p>
        </p:txBody>
      </p:sp>
      <p:sp>
        <p:nvSpPr>
          <p:cNvPr id="5" name="Text Box 8"/>
          <p:cNvSpPr txBox="1">
            <a:spLocks noChangeArrowheads="1"/>
          </p:cNvSpPr>
          <p:nvPr/>
        </p:nvSpPr>
        <p:spPr bwMode="auto">
          <a:xfrm>
            <a:off x="4180891" y="3004337"/>
            <a:ext cx="7826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2</a:t>
            </a:r>
            <a:r>
              <a:rPr lang="zh-CN" altLang="en-US" sz="2800" b="1" dirty="0">
                <a:latin typeface="华文楷体" panose="02010600040101010101" pitchFamily="2" charset="-122"/>
                <a:ea typeface="华文楷体" panose="02010600040101010101" pitchFamily="2" charset="-122"/>
              </a:rPr>
              <a:t>）马克思主义的广泛传播与中国工人运动的日益结合</a:t>
            </a:r>
          </a:p>
        </p:txBody>
      </p:sp>
      <p:sp>
        <p:nvSpPr>
          <p:cNvPr id="6" name="Text Box 9"/>
          <p:cNvSpPr txBox="1">
            <a:spLocks noChangeArrowheads="1"/>
          </p:cNvSpPr>
          <p:nvPr/>
        </p:nvSpPr>
        <p:spPr bwMode="auto">
          <a:xfrm>
            <a:off x="4201528" y="3896531"/>
            <a:ext cx="4440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3</a:t>
            </a:r>
            <a:r>
              <a:rPr lang="zh-CN" altLang="en-US" sz="2800" b="1" dirty="0">
                <a:latin typeface="华文楷体" panose="02010600040101010101" pitchFamily="2" charset="-122"/>
                <a:ea typeface="华文楷体" panose="02010600040101010101" pitchFamily="2" charset="-122"/>
              </a:rPr>
              <a:t>）共产国际的帮助</a:t>
            </a:r>
          </a:p>
        </p:txBody>
      </p:sp>
      <p:sp>
        <p:nvSpPr>
          <p:cNvPr id="7" name="Rectangle 15"/>
          <p:cNvSpPr>
            <a:spLocks noChangeArrowheads="1"/>
          </p:cNvSpPr>
          <p:nvPr/>
        </p:nvSpPr>
        <p:spPr bwMode="auto">
          <a:xfrm>
            <a:off x="4466122" y="1760648"/>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smtClean="0">
                <a:solidFill>
                  <a:srgbClr val="0000FF"/>
                </a:solidFill>
                <a:latin typeface="华文楷体" panose="02010600040101010101" pitchFamily="2" charset="-122"/>
                <a:ea typeface="华文楷体" panose="02010600040101010101" pitchFamily="2" charset="-122"/>
              </a:rPr>
              <a:t>历史</a:t>
            </a:r>
            <a:r>
              <a:rPr lang="zh-CN" altLang="en-US" sz="2800" b="1" dirty="0">
                <a:solidFill>
                  <a:srgbClr val="0000FF"/>
                </a:solidFill>
                <a:latin typeface="华文楷体" panose="02010600040101010101" pitchFamily="2" charset="-122"/>
                <a:ea typeface="华文楷体" panose="02010600040101010101" pitchFamily="2" charset="-122"/>
              </a:rPr>
              <a:t>条件</a:t>
            </a:r>
          </a:p>
        </p:txBody>
      </p:sp>
      <p:sp>
        <p:nvSpPr>
          <p:cNvPr id="8" name="Text Box 23"/>
          <p:cNvSpPr txBox="1">
            <a:spLocks noChangeArrowheads="1"/>
          </p:cNvSpPr>
          <p:nvPr/>
        </p:nvSpPr>
        <p:spPr bwMode="auto">
          <a:xfrm>
            <a:off x="4201528" y="4477556"/>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4</a:t>
            </a:r>
            <a:r>
              <a:rPr lang="zh-CN" altLang="en-US" sz="2800" b="1" dirty="0">
                <a:latin typeface="华文楷体" panose="02010600040101010101" pitchFamily="2" charset="-122"/>
                <a:ea typeface="华文楷体" panose="02010600040101010101" pitchFamily="2" charset="-122"/>
              </a:rPr>
              <a:t>）工人阶级的发展壮大</a:t>
            </a:r>
          </a:p>
        </p:txBody>
      </p:sp>
      <p:sp>
        <p:nvSpPr>
          <p:cNvPr id="9" name="Text Box 24"/>
          <p:cNvSpPr txBox="1">
            <a:spLocks noChangeArrowheads="1"/>
          </p:cNvSpPr>
          <p:nvPr/>
        </p:nvSpPr>
        <p:spPr bwMode="auto">
          <a:xfrm>
            <a:off x="4201528" y="5068106"/>
            <a:ext cx="572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5</a:t>
            </a:r>
            <a:r>
              <a:rPr lang="zh-CN" altLang="en-US" sz="2800" b="1" dirty="0">
                <a:latin typeface="华文楷体" panose="02010600040101010101" pitchFamily="2" charset="-122"/>
                <a:ea typeface="华文楷体" panose="02010600040101010101" pitchFamily="2" charset="-122"/>
              </a:rPr>
              <a:t>）民族资本主义经济的较快发展</a:t>
            </a:r>
          </a:p>
        </p:txBody>
      </p:sp>
      <p:sp>
        <p:nvSpPr>
          <p:cNvPr id="10" name="TextBox 10"/>
          <p:cNvSpPr txBox="1">
            <a:spLocks noChangeArrowheads="1"/>
          </p:cNvSpPr>
          <p:nvPr/>
        </p:nvSpPr>
        <p:spPr bwMode="auto">
          <a:xfrm>
            <a:off x="9922878" y="5003685"/>
            <a:ext cx="1752600" cy="523220"/>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根本原因</a:t>
            </a:r>
          </a:p>
        </p:txBody>
      </p:sp>
      <p:grpSp>
        <p:nvGrpSpPr>
          <p:cNvPr id="15" name="组合 14"/>
          <p:cNvGrpSpPr/>
          <p:nvPr/>
        </p:nvGrpSpPr>
        <p:grpSpPr>
          <a:xfrm>
            <a:off x="6284205" y="1020327"/>
            <a:ext cx="4715121" cy="599580"/>
            <a:chOff x="913411" y="3505024"/>
            <a:chExt cx="4715121" cy="599580"/>
          </a:xfrm>
        </p:grpSpPr>
        <p:grpSp>
          <p:nvGrpSpPr>
            <p:cNvPr id="16" name="组合 15"/>
            <p:cNvGrpSpPr/>
            <p:nvPr/>
          </p:nvGrpSpPr>
          <p:grpSpPr>
            <a:xfrm>
              <a:off x="996172" y="3505024"/>
              <a:ext cx="3287795" cy="540000"/>
              <a:chOff x="1635964" y="1686127"/>
              <a:chExt cx="3662867" cy="601602"/>
            </a:xfrm>
          </p:grpSpPr>
          <p:sp>
            <p:nvSpPr>
              <p:cNvPr id="18" name="圆角矩形 17"/>
              <p:cNvSpPr/>
              <p:nvPr/>
            </p:nvSpPr>
            <p:spPr>
              <a:xfrm>
                <a:off x="1852333" y="1729911"/>
                <a:ext cx="3446498" cy="528105"/>
              </a:xfrm>
              <a:prstGeom prst="roundRect">
                <a:avLst/>
              </a:prstGeom>
              <a:solidFill>
                <a:srgbClr val="014E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rot="18614181">
                <a:off x="1635965" y="1686126"/>
                <a:ext cx="601602" cy="601603"/>
              </a:xfrm>
              <a:prstGeom prst="rect">
                <a:avLst/>
              </a:prstGeom>
              <a:solidFill>
                <a:srgbClr val="1784A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7" name="文本框 16"/>
            <p:cNvSpPr txBox="1"/>
            <p:nvPr/>
          </p:nvSpPr>
          <p:spPr>
            <a:xfrm>
              <a:off x="913411" y="3519829"/>
              <a:ext cx="4715121" cy="584775"/>
            </a:xfrm>
            <a:prstGeom prst="rect">
              <a:avLst/>
            </a:prstGeom>
            <a:noFill/>
          </p:spPr>
          <p:txBody>
            <a:bodyPr wrap="square" rtlCol="0">
              <a:spAutoFit/>
            </a:bodyPr>
            <a:lstStyle/>
            <a:p>
              <a:r>
                <a:rPr lang="zh-CN" altLang="en-US" sz="3200" dirty="0" smtClean="0">
                  <a:solidFill>
                    <a:prstClr val="white"/>
                  </a:solidFill>
                  <a:latin typeface="华文楷体" panose="02010600040101010101" pitchFamily="2" charset="-122"/>
                  <a:ea typeface="华文楷体" panose="02010600040101010101" pitchFamily="2" charset="-122"/>
                </a:rPr>
                <a:t>二</a:t>
              </a:r>
              <a:r>
                <a:rPr lang="en-US" altLang="zh-CN" sz="3200" dirty="0" smtClean="0">
                  <a:solidFill>
                    <a:prstClr val="white"/>
                  </a:solidFill>
                  <a:latin typeface="华文楷体" panose="02010600040101010101" pitchFamily="2" charset="-122"/>
                  <a:ea typeface="华文楷体" panose="02010600040101010101" pitchFamily="2" charset="-122"/>
                </a:rPr>
                <a:t>    </a:t>
              </a:r>
              <a:r>
                <a:rPr lang="zh-CN" altLang="en-US" sz="3200" dirty="0" smtClean="0">
                  <a:solidFill>
                    <a:prstClr val="white"/>
                  </a:solidFill>
                  <a:latin typeface="华文楷体" panose="02010600040101010101" pitchFamily="2" charset="-122"/>
                  <a:ea typeface="华文楷体" panose="02010600040101010101" pitchFamily="2" charset="-122"/>
                </a:rPr>
                <a:t>中共的诞生</a:t>
              </a:r>
              <a:endParaRPr lang="zh-CN" altLang="en-US" sz="3200" dirty="0">
                <a:solidFill>
                  <a:prstClr val="white"/>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23855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a:spLocks noChangeArrowheads="1"/>
          </p:cNvSpPr>
          <p:nvPr/>
        </p:nvSpPr>
        <p:spPr bwMode="auto">
          <a:xfrm>
            <a:off x="30535" y="889000"/>
            <a:ext cx="1922089" cy="584775"/>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自主学习</a:t>
            </a:r>
          </a:p>
        </p:txBody>
      </p:sp>
      <p:graphicFrame>
        <p:nvGraphicFramePr>
          <p:cNvPr id="4" name="Group 46"/>
          <p:cNvGraphicFramePr>
            <a:graphicFrameLocks/>
          </p:cNvGraphicFramePr>
          <p:nvPr>
            <p:extLst>
              <p:ext uri="{D42A27DB-BD31-4B8C-83A1-F6EECF244321}">
                <p14:modId xmlns:p14="http://schemas.microsoft.com/office/powerpoint/2010/main" val="2770044039"/>
              </p:ext>
            </p:extLst>
          </p:nvPr>
        </p:nvGraphicFramePr>
        <p:xfrm>
          <a:off x="198083" y="2006448"/>
          <a:ext cx="11879617" cy="3907243"/>
        </p:xfrm>
        <a:graphic>
          <a:graphicData uri="http://schemas.openxmlformats.org/drawingml/2006/table">
            <a:tbl>
              <a:tblPr/>
              <a:tblGrid>
                <a:gridCol w="1222029">
                  <a:extLst>
                    <a:ext uri="{9D8B030D-6E8A-4147-A177-3AD203B41FA5}">
                      <a16:colId xmlns:a16="http://schemas.microsoft.com/office/drawing/2014/main" val="20000"/>
                    </a:ext>
                  </a:extLst>
                </a:gridCol>
                <a:gridCol w="1669597">
                  <a:extLst>
                    <a:ext uri="{9D8B030D-6E8A-4147-A177-3AD203B41FA5}">
                      <a16:colId xmlns:a16="http://schemas.microsoft.com/office/drawing/2014/main" val="20001"/>
                    </a:ext>
                  </a:extLst>
                </a:gridCol>
                <a:gridCol w="933651">
                  <a:extLst>
                    <a:ext uri="{9D8B030D-6E8A-4147-A177-3AD203B41FA5}">
                      <a16:colId xmlns:a16="http://schemas.microsoft.com/office/drawing/2014/main" val="20002"/>
                    </a:ext>
                  </a:extLst>
                </a:gridCol>
                <a:gridCol w="949281">
                  <a:extLst>
                    <a:ext uri="{9D8B030D-6E8A-4147-A177-3AD203B41FA5}">
                      <a16:colId xmlns:a16="http://schemas.microsoft.com/office/drawing/2014/main" val="771738599"/>
                    </a:ext>
                  </a:extLst>
                </a:gridCol>
                <a:gridCol w="3552530">
                  <a:extLst>
                    <a:ext uri="{9D8B030D-6E8A-4147-A177-3AD203B41FA5}">
                      <a16:colId xmlns:a16="http://schemas.microsoft.com/office/drawing/2014/main" val="1365725080"/>
                    </a:ext>
                  </a:extLst>
                </a:gridCol>
                <a:gridCol w="1051966">
                  <a:extLst>
                    <a:ext uri="{9D8B030D-6E8A-4147-A177-3AD203B41FA5}">
                      <a16:colId xmlns:a16="http://schemas.microsoft.com/office/drawing/2014/main" val="1706908821"/>
                    </a:ext>
                  </a:extLst>
                </a:gridCol>
                <a:gridCol w="2500563">
                  <a:extLst>
                    <a:ext uri="{9D8B030D-6E8A-4147-A177-3AD203B41FA5}">
                      <a16:colId xmlns:a16="http://schemas.microsoft.com/office/drawing/2014/main" val="1494530422"/>
                    </a:ext>
                  </a:extLst>
                </a:gridCol>
              </a:tblGrid>
              <a:tr h="498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时间</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地点</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zh-CN" altLang="en-US" sz="2800" b="1" i="0" u="none" strike="noStrike" kern="1200"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mn-cs"/>
                        </a:rPr>
                        <a:t>代表</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846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内容</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名称</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95267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奋斗目标</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49846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领导</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6"/>
                  </a:ext>
                </a:extLst>
              </a:tr>
              <a:tr h="1400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意义</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bl>
          </a:graphicData>
        </a:graphic>
      </p:graphicFrame>
      <p:cxnSp>
        <p:nvCxnSpPr>
          <p:cNvPr id="5" name="直接连接符 4"/>
          <p:cNvCxnSpPr/>
          <p:nvPr/>
        </p:nvCxnSpPr>
        <p:spPr>
          <a:xfrm flipV="1">
            <a:off x="3521271" y="1537968"/>
            <a:ext cx="5556738" cy="23447"/>
          </a:xfrm>
          <a:prstGeom prst="line">
            <a:avLst/>
          </a:prstGeom>
          <a:ln w="12700">
            <a:solidFill>
              <a:srgbClr val="014E6A"/>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958560" y="1279371"/>
            <a:ext cx="445481" cy="469613"/>
            <a:chOff x="2121873" y="1511588"/>
            <a:chExt cx="445481" cy="469613"/>
          </a:xfrm>
        </p:grpSpPr>
        <p:sp>
          <p:nvSpPr>
            <p:cNvPr id="7" name="矩形 6"/>
            <p:cNvSpPr/>
            <p:nvPr/>
          </p:nvSpPr>
          <p:spPr>
            <a:xfrm>
              <a:off x="2121873" y="1511588"/>
              <a:ext cx="363415" cy="363415"/>
            </a:xfrm>
            <a:prstGeom prst="rect">
              <a:avLst/>
            </a:prstGeom>
            <a:solidFill>
              <a:srgbClr val="014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178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3521272" y="893802"/>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中共的诞生</a:t>
            </a:r>
            <a:r>
              <a:rPr lang="en-US" altLang="zh-CN" sz="3000" dirty="0" smtClean="0">
                <a:solidFill>
                  <a:prstClr val="black"/>
                </a:solidFill>
                <a:latin typeface="黑体" panose="02010609060101010101" pitchFamily="49" charset="-122"/>
                <a:ea typeface="黑体" panose="02010609060101010101" pitchFamily="49" charset="-122"/>
              </a:rPr>
              <a:t>——</a:t>
            </a:r>
            <a:r>
              <a:rPr lang="zh-CN" altLang="en-US" sz="3000" dirty="0" smtClean="0">
                <a:solidFill>
                  <a:prstClr val="black"/>
                </a:solidFill>
                <a:latin typeface="黑体" panose="02010609060101010101" pitchFamily="49" charset="-122"/>
                <a:ea typeface="黑体" panose="02010609060101010101" pitchFamily="49" charset="-122"/>
              </a:rPr>
              <a:t>中共一大的召开</a:t>
            </a:r>
            <a:endParaRPr lang="zh-CN" altLang="en-US" sz="3000" dirty="0">
              <a:solidFill>
                <a:prstClr val="black"/>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1370837" y="2006952"/>
            <a:ext cx="253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solidFill>
                  <a:srgbClr val="0000FF"/>
                </a:solidFill>
                <a:latin typeface="华文楷体" panose="02010600040101010101" pitchFamily="2" charset="-122"/>
                <a:ea typeface="华文楷体" panose="02010600040101010101" pitchFamily="2" charset="-122"/>
              </a:rPr>
              <a:t>1921</a:t>
            </a:r>
            <a:r>
              <a:rPr lang="zh-CN" altLang="en-US" sz="2800" b="1" dirty="0">
                <a:solidFill>
                  <a:srgbClr val="0000FF"/>
                </a:solidFill>
                <a:latin typeface="华文楷体" panose="02010600040101010101" pitchFamily="2" charset="-122"/>
                <a:ea typeface="华文楷体" panose="02010600040101010101" pitchFamily="2" charset="-122"/>
              </a:rPr>
              <a:t>年</a:t>
            </a:r>
            <a:r>
              <a:rPr lang="en-US" altLang="zh-CN" sz="2800" b="1" dirty="0">
                <a:solidFill>
                  <a:srgbClr val="0000FF"/>
                </a:solidFill>
                <a:latin typeface="华文楷体" panose="02010600040101010101" pitchFamily="2" charset="-122"/>
                <a:ea typeface="华文楷体" panose="02010600040101010101" pitchFamily="2" charset="-122"/>
              </a:rPr>
              <a:t>7</a:t>
            </a:r>
            <a:r>
              <a:rPr lang="zh-CN" altLang="en-US" sz="2800" b="1" dirty="0">
                <a:solidFill>
                  <a:srgbClr val="0000FF"/>
                </a:solidFill>
                <a:latin typeface="华文楷体" panose="02010600040101010101" pitchFamily="2" charset="-122"/>
                <a:ea typeface="华文楷体" panose="02010600040101010101" pitchFamily="2" charset="-122"/>
              </a:rPr>
              <a:t>月</a:t>
            </a:r>
            <a:r>
              <a:rPr lang="en-US" altLang="zh-CN" sz="2800" b="1" dirty="0">
                <a:solidFill>
                  <a:srgbClr val="0000FF"/>
                </a:solidFill>
                <a:latin typeface="华文楷体" panose="02010600040101010101" pitchFamily="2" charset="-122"/>
                <a:ea typeface="华文楷体" panose="02010600040101010101" pitchFamily="2" charset="-122"/>
              </a:rPr>
              <a:t>23</a:t>
            </a:r>
            <a:r>
              <a:rPr lang="zh-CN" altLang="en-US" sz="2800" b="1" dirty="0">
                <a:solidFill>
                  <a:srgbClr val="0000FF"/>
                </a:solidFill>
                <a:latin typeface="华文楷体" panose="02010600040101010101" pitchFamily="2" charset="-122"/>
                <a:ea typeface="华文楷体" panose="02010600040101010101" pitchFamily="2" charset="-122"/>
              </a:rPr>
              <a:t>日</a:t>
            </a:r>
          </a:p>
        </p:txBody>
      </p:sp>
      <p:sp>
        <p:nvSpPr>
          <p:cNvPr id="11" name="矩形 10"/>
          <p:cNvSpPr>
            <a:spLocks noChangeArrowheads="1"/>
          </p:cNvSpPr>
          <p:nvPr/>
        </p:nvSpPr>
        <p:spPr bwMode="auto">
          <a:xfrm>
            <a:off x="4842315" y="1997962"/>
            <a:ext cx="3595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en-US" sz="2800" b="1" dirty="0">
                <a:solidFill>
                  <a:srgbClr val="0000FF"/>
                </a:solidFill>
                <a:latin typeface="华文楷体" panose="02010600040101010101" pitchFamily="2" charset="-122"/>
                <a:ea typeface="华文楷体" panose="02010600040101010101" pitchFamily="2" charset="-122"/>
              </a:rPr>
              <a:t>上海 → 浙江嘉兴南湖</a:t>
            </a:r>
          </a:p>
        </p:txBody>
      </p:sp>
      <p:sp>
        <p:nvSpPr>
          <p:cNvPr id="12" name="矩形 11"/>
          <p:cNvSpPr>
            <a:spLocks noChangeArrowheads="1"/>
          </p:cNvSpPr>
          <p:nvPr/>
        </p:nvSpPr>
        <p:spPr bwMode="auto">
          <a:xfrm>
            <a:off x="9571093" y="2017964"/>
            <a:ext cx="235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en-US" sz="2800" b="1" dirty="0">
                <a:solidFill>
                  <a:srgbClr val="0000FF"/>
                </a:solidFill>
                <a:latin typeface="华文楷体" panose="02010600040101010101" pitchFamily="2" charset="-122"/>
                <a:ea typeface="华文楷体" panose="02010600040101010101" pitchFamily="2" charset="-122"/>
              </a:rPr>
              <a:t>毛泽东等</a:t>
            </a:r>
            <a:r>
              <a:rPr lang="en-US" altLang="zh-CN" sz="2800" b="1" dirty="0">
                <a:solidFill>
                  <a:srgbClr val="0000FF"/>
                </a:solidFill>
                <a:latin typeface="华文楷体" panose="02010600040101010101" pitchFamily="2" charset="-122"/>
                <a:ea typeface="华文楷体" panose="02010600040101010101" pitchFamily="2" charset="-122"/>
              </a:rPr>
              <a:t>13</a:t>
            </a:r>
            <a:r>
              <a:rPr lang="zh-CN" altLang="en-US" sz="2800" b="1" dirty="0">
                <a:solidFill>
                  <a:srgbClr val="0000FF"/>
                </a:solidFill>
                <a:latin typeface="华文楷体" panose="02010600040101010101" pitchFamily="2" charset="-122"/>
                <a:ea typeface="华文楷体" panose="02010600040101010101" pitchFamily="2" charset="-122"/>
              </a:rPr>
              <a:t>人</a:t>
            </a:r>
          </a:p>
        </p:txBody>
      </p:sp>
      <p:sp>
        <p:nvSpPr>
          <p:cNvPr id="13" name="矩形 12"/>
          <p:cNvSpPr>
            <a:spLocks noChangeArrowheads="1"/>
          </p:cNvSpPr>
          <p:nvPr/>
        </p:nvSpPr>
        <p:spPr bwMode="auto">
          <a:xfrm>
            <a:off x="4919318" y="2516754"/>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en-US" sz="2800" b="1" dirty="0">
                <a:solidFill>
                  <a:srgbClr val="0000FF"/>
                </a:solidFill>
                <a:latin typeface="华文楷体" panose="02010600040101010101" pitchFamily="2" charset="-122"/>
                <a:ea typeface="华文楷体" panose="02010600040101010101" pitchFamily="2" charset="-122"/>
              </a:rPr>
              <a:t>中国共产党</a:t>
            </a:r>
          </a:p>
        </p:txBody>
      </p:sp>
      <p:sp>
        <p:nvSpPr>
          <p:cNvPr id="14" name="矩形 13"/>
          <p:cNvSpPr>
            <a:spLocks noChangeArrowheads="1"/>
          </p:cNvSpPr>
          <p:nvPr/>
        </p:nvSpPr>
        <p:spPr bwMode="auto">
          <a:xfrm>
            <a:off x="3157858" y="3053969"/>
            <a:ext cx="85864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en-US" sz="2800" b="1" dirty="0">
                <a:solidFill>
                  <a:srgbClr val="0000FF"/>
                </a:solidFill>
                <a:latin typeface="华文楷体" panose="02010600040101010101" pitchFamily="2" charset="-122"/>
                <a:ea typeface="华文楷体" panose="02010600040101010101" pitchFamily="2" charset="-122"/>
              </a:rPr>
              <a:t>推翻资产阶级政权，建立无产阶级专政，实现社会主义和共产主义</a:t>
            </a:r>
          </a:p>
        </p:txBody>
      </p:sp>
      <p:sp>
        <p:nvSpPr>
          <p:cNvPr id="15" name="矩形 14"/>
          <p:cNvSpPr>
            <a:spLocks noChangeArrowheads="1"/>
          </p:cNvSpPr>
          <p:nvPr/>
        </p:nvSpPr>
        <p:spPr bwMode="auto">
          <a:xfrm>
            <a:off x="4620934" y="40080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pPr>
            <a:r>
              <a:rPr lang="zh-CN" altLang="en-US" sz="2800" b="1" dirty="0">
                <a:solidFill>
                  <a:srgbClr val="FF0000"/>
                </a:solidFill>
                <a:latin typeface="华文楷体" panose="02010600040101010101" pitchFamily="2" charset="-122"/>
                <a:ea typeface="华文楷体" panose="02010600040101010101" pitchFamily="2" charset="-122"/>
              </a:rPr>
              <a:t>陈独秀</a:t>
            </a:r>
            <a:r>
              <a:rPr lang="zh-CN" altLang="en-US" sz="2800" b="1" dirty="0">
                <a:solidFill>
                  <a:srgbClr val="0000FF"/>
                </a:solidFill>
                <a:latin typeface="华文楷体" panose="02010600040101010101" pitchFamily="2" charset="-122"/>
                <a:ea typeface="华文楷体" panose="02010600040101010101" pitchFamily="2" charset="-122"/>
              </a:rPr>
              <a:t>为书记</a:t>
            </a:r>
          </a:p>
        </p:txBody>
      </p:sp>
      <p:sp>
        <p:nvSpPr>
          <p:cNvPr id="16" name="矩形 15"/>
          <p:cNvSpPr>
            <a:spLocks noChangeArrowheads="1"/>
          </p:cNvSpPr>
          <p:nvPr/>
        </p:nvSpPr>
        <p:spPr bwMode="auto">
          <a:xfrm>
            <a:off x="1467652" y="4520206"/>
            <a:ext cx="104545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en-US" sz="2800" b="1" dirty="0">
                <a:solidFill>
                  <a:srgbClr val="0000FF"/>
                </a:solidFill>
                <a:latin typeface="华文楷体" panose="02010600040101010101" pitchFamily="2" charset="-122"/>
                <a:ea typeface="华文楷体" panose="02010600040101010101" pitchFamily="2" charset="-122"/>
              </a:rPr>
              <a:t>是开天辟地的大事变，给人民带来希望，使革命有了坚强的领导力量，有了正确的前进方向，人民有了强大凝聚力，革命面貌焕然一新</a:t>
            </a:r>
          </a:p>
        </p:txBody>
      </p:sp>
    </p:spTree>
    <p:extLst>
      <p:ext uri="{BB962C8B-B14F-4D97-AF65-F5344CB8AC3E}">
        <p14:creationId xmlns:p14="http://schemas.microsoft.com/office/powerpoint/2010/main" val="271511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61023" y="1085851"/>
            <a:ext cx="1073150" cy="1117600"/>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思考探究</a:t>
            </a:r>
          </a:p>
        </p:txBody>
      </p:sp>
      <p:graphicFrame>
        <p:nvGraphicFramePr>
          <p:cNvPr id="3" name="Group 2"/>
          <p:cNvGraphicFramePr>
            <a:graphicFrameLocks noGrp="1"/>
          </p:cNvGraphicFramePr>
          <p:nvPr>
            <p:extLst>
              <p:ext uri="{D42A27DB-BD31-4B8C-83A1-F6EECF244321}">
                <p14:modId xmlns:p14="http://schemas.microsoft.com/office/powerpoint/2010/main" val="2135732778"/>
              </p:ext>
            </p:extLst>
          </p:nvPr>
        </p:nvGraphicFramePr>
        <p:xfrm>
          <a:off x="412262" y="3457016"/>
          <a:ext cx="11008213" cy="1962709"/>
        </p:xfrm>
        <a:graphic>
          <a:graphicData uri="http://schemas.openxmlformats.org/drawingml/2006/table">
            <a:tbl>
              <a:tblPr/>
              <a:tblGrid>
                <a:gridCol w="1464163">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7829550">
                  <a:extLst>
                    <a:ext uri="{9D8B030D-6E8A-4147-A177-3AD203B41FA5}">
                      <a16:colId xmlns:a16="http://schemas.microsoft.com/office/drawing/2014/main" val="20002"/>
                    </a:ext>
                  </a:extLst>
                </a:gridCol>
              </a:tblGrid>
              <a:tr h="60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时间</a:t>
                      </a: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会议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  </a:t>
                      </a: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目标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673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1921</a:t>
                      </a: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中共一大</a:t>
                      </a:r>
                      <a:endParaRPr kumimoji="0" lang="zh-CN" altLang="zh-CN"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5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kern="1200" cap="none" normalizeH="0" baseline="0" dirty="0" smtClean="0">
                        <a:ln>
                          <a:noFill/>
                        </a:ln>
                        <a:solidFill>
                          <a:srgbClr val="0000FF"/>
                        </a:solidFill>
                        <a:effectLst/>
                        <a:latin typeface="华文楷体" panose="02010600040101010101" pitchFamily="2" charset="-122"/>
                        <a:ea typeface="华文楷体" panose="02010600040101010101" pitchFamily="2" charset="-122"/>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zh-CN" sz="2800" b="1" i="0" u="none" strike="noStrike" kern="1200"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cxnSp>
        <p:nvCxnSpPr>
          <p:cNvPr id="4" name="直接连接符 3"/>
          <p:cNvCxnSpPr>
            <a:cxnSpLocks noChangeShapeType="1"/>
          </p:cNvCxnSpPr>
          <p:nvPr/>
        </p:nvCxnSpPr>
        <p:spPr bwMode="auto">
          <a:xfrm flipV="1">
            <a:off x="3829050" y="4561165"/>
            <a:ext cx="6219825" cy="9525"/>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a:off x="5897318" y="5264780"/>
            <a:ext cx="5238750"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8" name="TextBox 4"/>
          <p:cNvSpPr txBox="1">
            <a:spLocks noChangeArrowheads="1"/>
          </p:cNvSpPr>
          <p:nvPr/>
        </p:nvSpPr>
        <p:spPr bwMode="auto">
          <a:xfrm>
            <a:off x="367813" y="2792461"/>
            <a:ext cx="10563224" cy="523220"/>
          </a:xfrm>
          <a:prstGeom prst="rect">
            <a:avLst/>
          </a:prstGeom>
          <a:solidFill>
            <a:schemeClr val="bg1"/>
          </a:solidFill>
          <a:ln w="25400">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分析中共一大、二大党的奋斗目标发生了</a:t>
            </a:r>
            <a:r>
              <a:rPr lang="zh-CN" altLang="en-US" sz="2800" b="1" dirty="0" smtClean="0">
                <a:latin typeface="华文楷体" panose="02010600040101010101" pitchFamily="2" charset="-122"/>
                <a:ea typeface="华文楷体" panose="02010600040101010101" pitchFamily="2" charset="-122"/>
              </a:rPr>
              <a:t>怎样变化</a:t>
            </a:r>
            <a:r>
              <a:rPr lang="zh-CN" altLang="en-US" sz="2800" b="1" dirty="0">
                <a:latin typeface="华文楷体" panose="02010600040101010101" pitchFamily="2" charset="-122"/>
                <a:ea typeface="华文楷体" panose="02010600040101010101" pitchFamily="2" charset="-122"/>
              </a:rPr>
              <a:t>，并说明其</a:t>
            </a:r>
            <a:r>
              <a:rPr lang="zh-CN" altLang="en-US" sz="2800" b="1" dirty="0" smtClean="0">
                <a:latin typeface="华文楷体" panose="02010600040101010101" pitchFamily="2" charset="-122"/>
                <a:ea typeface="华文楷体" panose="02010600040101010101" pitchFamily="2" charset="-122"/>
              </a:rPr>
              <a:t>原因</a:t>
            </a:r>
            <a:endParaRPr lang="zh-CN" altLang="en-US" sz="2800" b="1" dirty="0">
              <a:latin typeface="华文楷体" panose="02010600040101010101" pitchFamily="2" charset="-122"/>
              <a:ea typeface="华文楷体" panose="02010600040101010101" pitchFamily="2" charset="-122"/>
            </a:endParaRPr>
          </a:p>
        </p:txBody>
      </p:sp>
      <p:sp>
        <p:nvSpPr>
          <p:cNvPr id="9" name="Text Box 17"/>
          <p:cNvSpPr txBox="1">
            <a:spLocks noChangeArrowheads="1"/>
          </p:cNvSpPr>
          <p:nvPr/>
        </p:nvSpPr>
        <p:spPr bwMode="auto">
          <a:xfrm>
            <a:off x="2604424" y="5582839"/>
            <a:ext cx="6400800" cy="584200"/>
          </a:xfrm>
          <a:prstGeom prst="rect">
            <a:avLst/>
          </a:prstGeom>
          <a:solidFill>
            <a:schemeClr val="bg1"/>
          </a:solidFill>
          <a:ln w="57150">
            <a:solidFill>
              <a:srgbClr val="FFFF00"/>
            </a:solidFill>
            <a:miter lim="800000"/>
            <a:headEnd/>
            <a:tailEnd/>
          </a:ln>
          <a:effectLst/>
        </p:spPr>
        <p:txBody>
          <a:bodyPr>
            <a:spAutoFit/>
          </a:bodyPr>
          <a:lstStyle/>
          <a:p>
            <a:pPr eaLnBrk="1" hangingPunct="1">
              <a:defRPr/>
            </a:pP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中共逐渐正确认识当时中国的国情</a:t>
            </a:r>
          </a:p>
        </p:txBody>
      </p:sp>
      <p:sp>
        <p:nvSpPr>
          <p:cNvPr id="10" name="Text Box 2"/>
          <p:cNvSpPr txBox="1">
            <a:spLocks noChangeArrowheads="1"/>
          </p:cNvSpPr>
          <p:nvPr/>
        </p:nvSpPr>
        <p:spPr bwMode="auto">
          <a:xfrm>
            <a:off x="2400300" y="952501"/>
            <a:ext cx="7315200" cy="1384300"/>
          </a:xfrm>
          <a:prstGeom prst="rect">
            <a:avLst/>
          </a:prstGeom>
          <a:solidFill>
            <a:srgbClr val="0000FF"/>
          </a:solidFill>
          <a:ln w="762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b="1" dirty="0">
                <a:solidFill>
                  <a:schemeClr val="bg1"/>
                </a:solidFill>
                <a:latin typeface="华文楷体" panose="02010600040101010101" pitchFamily="2" charset="-122"/>
                <a:ea typeface="华文楷体" panose="02010600040101010101" pitchFamily="2" charset="-122"/>
              </a:rPr>
              <a:t>陈独秀年谱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1922</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7</a:t>
            </a:r>
            <a:r>
              <a:rPr lang="zh-CN" altLang="en-US" sz="2800" b="1" dirty="0" smtClean="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16</a:t>
            </a:r>
            <a:r>
              <a:rPr lang="zh-CN" altLang="en-US" sz="2800" b="1" dirty="0">
                <a:solidFill>
                  <a:schemeClr val="bg1"/>
                </a:solidFill>
                <a:latin typeface="华文楷体" panose="02010600040101010101" pitchFamily="2" charset="-122"/>
                <a:ea typeface="华文楷体" panose="02010600040101010101" pitchFamily="2" charset="-122"/>
              </a:rPr>
              <a:t>日</a:t>
            </a:r>
            <a:r>
              <a:rPr lang="en-US" altLang="zh-CN" sz="2800" b="1" dirty="0">
                <a:solidFill>
                  <a:schemeClr val="bg1"/>
                </a:solidFill>
                <a:latin typeface="华文楷体" panose="02010600040101010101" pitchFamily="2" charset="-122"/>
                <a:ea typeface="华文楷体" panose="02010600040101010101" pitchFamily="2" charset="-122"/>
              </a:rPr>
              <a:t>——7</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23</a:t>
            </a:r>
            <a:r>
              <a:rPr lang="zh-CN" altLang="en-US" sz="2800" b="1" dirty="0">
                <a:solidFill>
                  <a:schemeClr val="bg1"/>
                </a:solidFill>
                <a:latin typeface="华文楷体" panose="02010600040101010101" pitchFamily="2" charset="-122"/>
                <a:ea typeface="华文楷体" panose="02010600040101010101" pitchFamily="2" charset="-122"/>
              </a:rPr>
              <a:t>日，出席中共二大会议。</a:t>
            </a:r>
          </a:p>
        </p:txBody>
      </p:sp>
      <p:sp>
        <p:nvSpPr>
          <p:cNvPr id="11" name="矩形 10"/>
          <p:cNvSpPr/>
          <p:nvPr/>
        </p:nvSpPr>
        <p:spPr>
          <a:xfrm>
            <a:off x="493046" y="4724400"/>
            <a:ext cx="1217000" cy="523220"/>
          </a:xfrm>
          <a:prstGeom prst="rect">
            <a:avLst/>
          </a:prstGeom>
        </p:spPr>
        <p:txBody>
          <a:bodyPr wrap="none">
            <a:spAutoFit/>
          </a:bodyPr>
          <a:lstStyle/>
          <a:p>
            <a:pPr algn="ctr" eaLnBrk="1" hangingPunct="1">
              <a:spcBef>
                <a:spcPct val="20000"/>
              </a:spcBef>
              <a:defRPr/>
            </a:pPr>
            <a:r>
              <a:rPr lang="en-US" altLang="zh-CN" sz="2800" b="1" dirty="0">
                <a:solidFill>
                  <a:srgbClr val="0000FF"/>
                </a:solidFill>
                <a:latin typeface="华文楷体" panose="02010600040101010101" pitchFamily="2" charset="-122"/>
                <a:ea typeface="华文楷体" panose="02010600040101010101" pitchFamily="2" charset="-122"/>
              </a:rPr>
              <a:t>1922</a:t>
            </a:r>
            <a:r>
              <a:rPr lang="zh-CN" altLang="en-US" sz="2800" b="1" dirty="0">
                <a:solidFill>
                  <a:srgbClr val="0000FF"/>
                </a:solidFill>
                <a:latin typeface="华文楷体" panose="02010600040101010101" pitchFamily="2" charset="-122"/>
                <a:ea typeface="华文楷体" panose="02010600040101010101" pitchFamily="2" charset="-122"/>
              </a:rPr>
              <a:t>年</a:t>
            </a:r>
          </a:p>
        </p:txBody>
      </p:sp>
      <p:sp>
        <p:nvSpPr>
          <p:cNvPr id="12" name="矩形 11"/>
          <p:cNvSpPr/>
          <p:nvPr/>
        </p:nvSpPr>
        <p:spPr>
          <a:xfrm>
            <a:off x="1790830" y="4740905"/>
            <a:ext cx="1627188" cy="523875"/>
          </a:xfrm>
          <a:prstGeom prst="rect">
            <a:avLst/>
          </a:prstGeom>
        </p:spPr>
        <p:txBody>
          <a:bodyPr wrap="none">
            <a:spAutoFit/>
          </a:bodyPr>
          <a:lstStyle/>
          <a:p>
            <a:pPr algn="ctr" eaLnBrk="1" hangingPunct="1">
              <a:spcBef>
                <a:spcPct val="20000"/>
              </a:spcBef>
              <a:defRPr/>
            </a:pPr>
            <a:r>
              <a:rPr lang="zh-CN" altLang="en-US" sz="2800" b="1" dirty="0">
                <a:solidFill>
                  <a:srgbClr val="0000FF"/>
                </a:solidFill>
                <a:latin typeface="华文楷体" panose="02010600040101010101" pitchFamily="2" charset="-122"/>
                <a:ea typeface="华文楷体" panose="02010600040101010101" pitchFamily="2" charset="-122"/>
              </a:rPr>
              <a:t>中共二大</a:t>
            </a:r>
            <a:endParaRPr lang="zh-CN" altLang="zh-CN" sz="2800" b="1" dirty="0">
              <a:solidFill>
                <a:srgbClr val="0000FF"/>
              </a:solidFill>
              <a:latin typeface="华文楷体" panose="02010600040101010101" pitchFamily="2" charset="-122"/>
              <a:ea typeface="华文楷体" panose="02010600040101010101" pitchFamily="2" charset="-122"/>
            </a:endParaRPr>
          </a:p>
        </p:txBody>
      </p:sp>
      <p:sp>
        <p:nvSpPr>
          <p:cNvPr id="13" name="矩形 12"/>
          <p:cNvSpPr/>
          <p:nvPr/>
        </p:nvSpPr>
        <p:spPr>
          <a:xfrm>
            <a:off x="3709986" y="4758950"/>
            <a:ext cx="8043864" cy="523220"/>
          </a:xfrm>
          <a:prstGeom prst="rect">
            <a:avLst/>
          </a:prstGeom>
        </p:spPr>
        <p:txBody>
          <a:bodyPr wrap="square">
            <a:spAutoFit/>
          </a:bodyPr>
          <a:lstStyle/>
          <a:p>
            <a:pPr eaLnBrk="1" hangingPunct="1">
              <a:spcBef>
                <a:spcPct val="20000"/>
              </a:spcBef>
              <a:defRPr/>
            </a:pPr>
            <a:r>
              <a:rPr lang="zh-CN" altLang="en-US" sz="2800" b="1" dirty="0">
                <a:solidFill>
                  <a:srgbClr val="0000FF"/>
                </a:solidFill>
                <a:latin typeface="华文楷体" panose="02010600040101010101" pitchFamily="2" charset="-122"/>
                <a:ea typeface="华文楷体" panose="02010600040101010101" pitchFamily="2" charset="-122"/>
              </a:rPr>
              <a:t>明确地提出了彻底的反帝反封建的民主革命纲领</a:t>
            </a:r>
            <a:endParaRPr lang="zh-CN" altLang="zh-CN" sz="2800" b="1" dirty="0">
              <a:solidFill>
                <a:srgbClr val="0000FF"/>
              </a:solidFill>
              <a:latin typeface="华文楷体" panose="02010600040101010101" pitchFamily="2" charset="-122"/>
              <a:ea typeface="华文楷体" panose="02010600040101010101" pitchFamily="2" charset="-122"/>
            </a:endParaRPr>
          </a:p>
        </p:txBody>
      </p:sp>
      <p:sp>
        <p:nvSpPr>
          <p:cNvPr id="14" name="矩形 6"/>
          <p:cNvSpPr>
            <a:spLocks noChangeArrowheads="1"/>
          </p:cNvSpPr>
          <p:nvPr/>
        </p:nvSpPr>
        <p:spPr bwMode="auto">
          <a:xfrm>
            <a:off x="3709986" y="4037384"/>
            <a:ext cx="6635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推翻资产阶级政权，建立</a:t>
            </a:r>
            <a:r>
              <a:rPr lang="zh-CN" altLang="en-US" sz="2800" b="1" dirty="0" smtClean="0">
                <a:solidFill>
                  <a:srgbClr val="0000FF"/>
                </a:solidFill>
                <a:latin typeface="华文楷体" panose="02010600040101010101" pitchFamily="2" charset="-122"/>
                <a:ea typeface="华文楷体" panose="02010600040101010101" pitchFamily="2" charset="-122"/>
              </a:rPr>
              <a:t>无产阶级专政</a:t>
            </a:r>
            <a:endParaRPr lang="zh-CN" altLang="en-US" sz="2800" b="1" dirty="0">
              <a:solidFill>
                <a:srgbClr val="0000FF"/>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42895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81000" y="1011829"/>
            <a:ext cx="11544299" cy="3539430"/>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smtClean="0">
                <a:solidFill>
                  <a:schemeClr val="bg1"/>
                </a:solidFill>
                <a:latin typeface="华文楷体" panose="02010600040101010101" pitchFamily="2" charset="-122"/>
                <a:ea typeface="华文楷体" panose="02010600040101010101" pitchFamily="2" charset="-122"/>
              </a:rPr>
              <a:t>1922</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8</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29</a:t>
            </a:r>
            <a:r>
              <a:rPr lang="zh-CN" altLang="en-US" sz="2800" b="1" dirty="0">
                <a:solidFill>
                  <a:schemeClr val="bg1"/>
                </a:solidFill>
                <a:latin typeface="华文楷体" panose="02010600040101010101" pitchFamily="2" charset="-122"/>
                <a:ea typeface="华文楷体" panose="02010600040101010101" pitchFamily="2" charset="-122"/>
              </a:rPr>
              <a:t>日、</a:t>
            </a:r>
            <a:r>
              <a:rPr lang="en-US" altLang="zh-CN" sz="2800" b="1" dirty="0">
                <a:solidFill>
                  <a:schemeClr val="bg1"/>
                </a:solidFill>
                <a:latin typeface="华文楷体" panose="02010600040101010101" pitchFamily="2" charset="-122"/>
                <a:ea typeface="华文楷体" panose="02010600040101010101" pitchFamily="2" charset="-122"/>
              </a:rPr>
              <a:t>30</a:t>
            </a:r>
            <a:r>
              <a:rPr lang="zh-CN" altLang="en-US" sz="2800" b="1" dirty="0">
                <a:solidFill>
                  <a:schemeClr val="bg1"/>
                </a:solidFill>
                <a:latin typeface="华文楷体" panose="02010600040101010101" pitchFamily="2" charset="-122"/>
                <a:ea typeface="华文楷体" panose="02010600040101010101" pitchFamily="2" charset="-122"/>
              </a:rPr>
              <a:t>日，杭州西湖特别会议，专门讨论国共两党合作的问题，共产国际代表马林在会上传达了国际的指示，并“力言国民党不是一个资产阶级的党，而是多阶级联合的党，无产阶级应该加入进去改进这一党以推动革命”。陈独秀开始反对加入国民党，但最终他还是有条件地服从了共产国际的决定。之后拜访因陈炯明叛变，来到上海的孙中山，商谈两党合作之事，孙中山“立即赞成中共党员加入国民党。” </a:t>
            </a:r>
          </a:p>
        </p:txBody>
      </p:sp>
      <p:cxnSp>
        <p:nvCxnSpPr>
          <p:cNvPr id="3" name="直接连接符 2"/>
          <p:cNvCxnSpPr/>
          <p:nvPr/>
        </p:nvCxnSpPr>
        <p:spPr>
          <a:xfrm flipV="1">
            <a:off x="464820" y="3200400"/>
            <a:ext cx="5840730" cy="424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700655" y="4441372"/>
            <a:ext cx="6083425" cy="1877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4"/>
          <p:cNvSpPr txBox="1">
            <a:spLocks noChangeArrowheads="1"/>
          </p:cNvSpPr>
          <p:nvPr/>
        </p:nvSpPr>
        <p:spPr bwMode="auto">
          <a:xfrm>
            <a:off x="381000" y="4641096"/>
            <a:ext cx="6853158" cy="523220"/>
          </a:xfrm>
          <a:prstGeom prst="rect">
            <a:avLst/>
          </a:prstGeom>
          <a:solidFill>
            <a:schemeClr val="bg1"/>
          </a:solidFill>
          <a:ln w="25400">
            <a:solidFill>
              <a:srgbClr val="0000FF"/>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依据</a:t>
            </a:r>
            <a:r>
              <a:rPr lang="zh-CN" altLang="en-US" sz="2800" b="1" dirty="0" smtClean="0">
                <a:latin typeface="华文楷体" panose="02010600040101010101" pitchFamily="2" charset="-122"/>
                <a:ea typeface="华文楷体" panose="02010600040101010101" pitchFamily="2" charset="-122"/>
              </a:rPr>
              <a:t>材料并结合所学分析</a:t>
            </a:r>
            <a:r>
              <a:rPr lang="zh-CN" altLang="en-US" sz="2800" b="1" dirty="0">
                <a:latin typeface="华文楷体" panose="02010600040101010101" pitchFamily="2" charset="-122"/>
                <a:ea typeface="华文楷体" panose="02010600040101010101" pitchFamily="2" charset="-122"/>
              </a:rPr>
              <a:t>国共合作的原因？</a:t>
            </a:r>
          </a:p>
        </p:txBody>
      </p:sp>
      <p:sp>
        <p:nvSpPr>
          <p:cNvPr id="12" name="矩形 11"/>
          <p:cNvSpPr/>
          <p:nvPr/>
        </p:nvSpPr>
        <p:spPr>
          <a:xfrm>
            <a:off x="80883" y="5763199"/>
            <a:ext cx="6792244" cy="461665"/>
          </a:xfrm>
          <a:prstGeom prst="rect">
            <a:avLst/>
          </a:prstGeom>
        </p:spPr>
        <p:txBody>
          <a:bodyPr wrap="none">
            <a:spAutoFit/>
          </a:bodyPr>
          <a:lstStyle/>
          <a:p>
            <a:pPr>
              <a:spcBef>
                <a:spcPct val="0"/>
              </a:spcBef>
            </a:pPr>
            <a:r>
              <a:rPr lang="zh-CN" altLang="en-US" sz="2400" b="1" dirty="0" smtClean="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3</a:t>
            </a:r>
            <a:r>
              <a:rPr lang="zh-CN" altLang="en-US"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为战胜强大的敌人，必须建立革命统一战线</a:t>
            </a:r>
          </a:p>
        </p:txBody>
      </p:sp>
      <p:sp>
        <p:nvSpPr>
          <p:cNvPr id="13" name="矩形 12"/>
          <p:cNvSpPr/>
          <p:nvPr/>
        </p:nvSpPr>
        <p:spPr>
          <a:xfrm>
            <a:off x="80883" y="5295589"/>
            <a:ext cx="3098925" cy="461665"/>
          </a:xfrm>
          <a:prstGeom prst="rect">
            <a:avLst/>
          </a:prstGeom>
        </p:spPr>
        <p:txBody>
          <a:bodyPr wrap="none">
            <a:spAutoFit/>
          </a:bodyPr>
          <a:lstStyle/>
          <a:p>
            <a:pPr>
              <a:spcBef>
                <a:spcPct val="0"/>
              </a:spcBef>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1</a:t>
            </a:r>
            <a:r>
              <a:rPr lang="zh-CN" altLang="en-US"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共产国际的决定</a:t>
            </a:r>
          </a:p>
        </p:txBody>
      </p:sp>
      <p:sp>
        <p:nvSpPr>
          <p:cNvPr id="14" name="矩形 13"/>
          <p:cNvSpPr/>
          <p:nvPr/>
        </p:nvSpPr>
        <p:spPr>
          <a:xfrm>
            <a:off x="3700655" y="5292226"/>
            <a:ext cx="7715574" cy="461665"/>
          </a:xfrm>
          <a:prstGeom prst="rect">
            <a:avLst/>
          </a:prstGeom>
        </p:spPr>
        <p:txBody>
          <a:bodyPr wrap="none">
            <a:spAutoFit/>
          </a:bodyPr>
          <a:lstStyle/>
          <a:p>
            <a:pPr>
              <a:spcBef>
                <a:spcPct val="0"/>
              </a:spcBef>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2</a:t>
            </a:r>
            <a:r>
              <a:rPr lang="zh-CN" altLang="en-US" sz="2400" b="1" dirty="0" smtClean="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当时的国民党是一个革命的政党，孙中山同意合作</a:t>
            </a:r>
          </a:p>
        </p:txBody>
      </p:sp>
      <p:cxnSp>
        <p:nvCxnSpPr>
          <p:cNvPr id="10" name="直接连接符 9"/>
          <p:cNvCxnSpPr/>
          <p:nvPr/>
        </p:nvCxnSpPr>
        <p:spPr>
          <a:xfrm>
            <a:off x="5457825" y="2781460"/>
            <a:ext cx="184300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882726" y="2742271"/>
            <a:ext cx="3533503" cy="160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4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2559" y="1008995"/>
            <a:ext cx="11775441" cy="4487565"/>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1922</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8</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29</a:t>
            </a:r>
            <a:r>
              <a:rPr lang="zh-CN" altLang="en-US" sz="2800" b="1" dirty="0">
                <a:solidFill>
                  <a:schemeClr val="bg1"/>
                </a:solidFill>
                <a:latin typeface="华文楷体" panose="02010600040101010101" pitchFamily="2" charset="-122"/>
                <a:ea typeface="华文楷体" panose="02010600040101010101" pitchFamily="2" charset="-122"/>
              </a:rPr>
              <a:t>日、</a:t>
            </a:r>
            <a:r>
              <a:rPr lang="en-US" altLang="zh-CN" sz="2800" b="1" dirty="0">
                <a:solidFill>
                  <a:schemeClr val="bg1"/>
                </a:solidFill>
                <a:latin typeface="华文楷体" panose="02010600040101010101" pitchFamily="2" charset="-122"/>
                <a:ea typeface="华文楷体" panose="02010600040101010101" pitchFamily="2" charset="-122"/>
              </a:rPr>
              <a:t>30</a:t>
            </a:r>
            <a:r>
              <a:rPr lang="zh-CN" altLang="en-US" sz="2800" b="1" dirty="0">
                <a:solidFill>
                  <a:schemeClr val="bg1"/>
                </a:solidFill>
                <a:latin typeface="华文楷体" panose="02010600040101010101" pitchFamily="2" charset="-122"/>
                <a:ea typeface="华文楷体" panose="02010600040101010101" pitchFamily="2" charset="-122"/>
              </a:rPr>
              <a:t>日，杭州西湖特别会议，专门讨论国共两党合作的问题，陈独秀开始反对加入国民党，但最终他还是有条件地服从了共产国际的决定。之后拜访孙中山，商谈两党合作之事。</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9</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6</a:t>
            </a:r>
            <a:r>
              <a:rPr lang="zh-CN" altLang="en-US" sz="2800" b="1" dirty="0">
                <a:solidFill>
                  <a:schemeClr val="bg1"/>
                </a:solidFill>
                <a:latin typeface="华文楷体" panose="02010600040101010101" pitchFamily="2" charset="-122"/>
                <a:ea typeface="华文楷体" panose="02010600040101010101" pitchFamily="2" charset="-122"/>
              </a:rPr>
              <a:t>日，孙中山指定包括陈独秀在内的</a:t>
            </a:r>
            <a:r>
              <a:rPr lang="en-US" altLang="zh-CN" sz="2800" b="1" dirty="0">
                <a:solidFill>
                  <a:schemeClr val="bg1"/>
                </a:solidFill>
                <a:latin typeface="华文楷体" panose="02010600040101010101" pitchFamily="2" charset="-122"/>
                <a:ea typeface="华文楷体" panose="02010600040101010101" pitchFamily="2" charset="-122"/>
              </a:rPr>
              <a:t>9</a:t>
            </a:r>
            <a:r>
              <a:rPr lang="zh-CN" altLang="en-US" sz="2800" b="1" dirty="0">
                <a:solidFill>
                  <a:schemeClr val="bg1"/>
                </a:solidFill>
                <a:latin typeface="华文楷体" panose="02010600040101010101" pitchFamily="2" charset="-122"/>
                <a:ea typeface="华文楷体" panose="02010600040101010101" pitchFamily="2" charset="-122"/>
              </a:rPr>
              <a:t>人组成起草委员会，负责起草国民党党纲和总章草案。 </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1923</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a:solidFill>
                  <a:schemeClr val="bg1"/>
                </a:solidFill>
                <a:latin typeface="华文楷体" panose="02010600040101010101" pitchFamily="2" charset="-122"/>
                <a:ea typeface="华文楷体" panose="02010600040101010101" pitchFamily="2" charset="-122"/>
              </a:rPr>
              <a:t>6</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12</a:t>
            </a:r>
            <a:r>
              <a:rPr lang="zh-CN" altLang="en-US" sz="2800" b="1" dirty="0">
                <a:solidFill>
                  <a:schemeClr val="bg1"/>
                </a:solidFill>
                <a:latin typeface="华文楷体" panose="02010600040101010101" pitchFamily="2" charset="-122"/>
                <a:ea typeface="华文楷体" panose="02010600040101010101" pitchFamily="2" charset="-122"/>
              </a:rPr>
              <a:t>日至</a:t>
            </a:r>
            <a:r>
              <a:rPr lang="en-US" altLang="zh-CN" sz="2800" b="1" dirty="0">
                <a:solidFill>
                  <a:schemeClr val="bg1"/>
                </a:solidFill>
                <a:latin typeface="华文楷体" panose="02010600040101010101" pitchFamily="2" charset="-122"/>
                <a:ea typeface="华文楷体" panose="02010600040101010101" pitchFamily="2" charset="-122"/>
              </a:rPr>
              <a:t>20</a:t>
            </a:r>
            <a:r>
              <a:rPr lang="zh-CN" altLang="en-US" sz="2800" b="1" dirty="0">
                <a:solidFill>
                  <a:schemeClr val="bg1"/>
                </a:solidFill>
                <a:latin typeface="华文楷体" panose="02010600040101010101" pitchFamily="2" charset="-122"/>
                <a:ea typeface="华文楷体" panose="02010600040101010101" pitchFamily="2" charset="-122"/>
              </a:rPr>
              <a:t>日，出席中共“三大”会议，讨论中共全体党员加入国民党的问题。</a:t>
            </a:r>
          </a:p>
        </p:txBody>
      </p:sp>
      <p:sp>
        <p:nvSpPr>
          <p:cNvPr id="3" name="AutoShape 3"/>
          <p:cNvSpPr>
            <a:spLocks noChangeArrowheads="1"/>
          </p:cNvSpPr>
          <p:nvPr/>
        </p:nvSpPr>
        <p:spPr bwMode="auto">
          <a:xfrm>
            <a:off x="2892829" y="5733096"/>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Rectangle 4"/>
          <p:cNvSpPr>
            <a:spLocks noChangeArrowheads="1"/>
          </p:cNvSpPr>
          <p:nvPr/>
        </p:nvSpPr>
        <p:spPr bwMode="auto">
          <a:xfrm>
            <a:off x="5115560" y="5631209"/>
            <a:ext cx="3449320"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FF00"/>
                </a:solidFill>
                <a:latin typeface="华文楷体" panose="02010600040101010101" pitchFamily="2" charset="-122"/>
                <a:ea typeface="华文楷体" panose="02010600040101010101" pitchFamily="2" charset="-122"/>
              </a:rPr>
              <a:t>国共合作的推动者</a:t>
            </a:r>
          </a:p>
        </p:txBody>
      </p:sp>
    </p:spTree>
    <p:extLst>
      <p:ext uri="{BB962C8B-B14F-4D97-AF65-F5344CB8AC3E}">
        <p14:creationId xmlns:p14="http://schemas.microsoft.com/office/powerpoint/2010/main" val="34575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
          <p:cNvGraphicFramePr>
            <a:graphicFrameLocks/>
          </p:cNvGraphicFramePr>
          <p:nvPr>
            <p:extLst>
              <p:ext uri="{D42A27DB-BD31-4B8C-83A1-F6EECF244321}">
                <p14:modId xmlns:p14="http://schemas.microsoft.com/office/powerpoint/2010/main" val="4275333782"/>
              </p:ext>
            </p:extLst>
          </p:nvPr>
        </p:nvGraphicFramePr>
        <p:xfrm>
          <a:off x="1402080" y="2377440"/>
          <a:ext cx="10281920" cy="3108960"/>
        </p:xfrm>
        <a:graphic>
          <a:graphicData uri="http://schemas.openxmlformats.org/drawingml/2006/table">
            <a:tbl>
              <a:tblPr/>
              <a:tblGrid>
                <a:gridCol w="975360">
                  <a:extLst>
                    <a:ext uri="{9D8B030D-6E8A-4147-A177-3AD203B41FA5}">
                      <a16:colId xmlns:a16="http://schemas.microsoft.com/office/drawing/2014/main" val="20000"/>
                    </a:ext>
                  </a:extLst>
                </a:gridCol>
                <a:gridCol w="9306560">
                  <a:extLst>
                    <a:ext uri="{9D8B030D-6E8A-4147-A177-3AD203B41FA5}">
                      <a16:colId xmlns:a16="http://schemas.microsoft.com/office/drawing/2014/main" val="20001"/>
                    </a:ext>
                  </a:extLst>
                </a:gridCol>
              </a:tblGrid>
              <a:tr h="44066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原因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a:t>
                      </a:r>
                      <a:r>
                        <a:rPr kumimoji="0" lang="en-US" altLang="zh-CN"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1</a:t>
                      </a: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）为战胜强大的敌人，必须建立革命统一战线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7114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a:t>
                      </a:r>
                      <a:r>
                        <a:rPr kumimoji="0" lang="en-US" altLang="zh-CN"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2</a:t>
                      </a:r>
                      <a:r>
                        <a:rPr kumimoji="0" lang="zh-CN" altLang="en-US" sz="2800" b="1" i="0" u="none" strike="noStrike" cap="none" normalizeH="0" baseline="0" dirty="0" smtClean="0">
                          <a:ln>
                            <a:noFill/>
                          </a:ln>
                          <a:solidFill>
                            <a:srgbClr val="0000FF"/>
                          </a:solidFill>
                          <a:effectLst/>
                          <a:latin typeface="华文楷体" panose="02010600040101010101" pitchFamily="2" charset="-122"/>
                          <a:ea typeface="华文楷体" panose="02010600040101010101" pitchFamily="2" charset="-122"/>
                        </a:rPr>
                        <a:t>）共产国际的建议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886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00FF"/>
                          </a:solidFill>
                          <a:effectLst/>
                          <a:latin typeface="华文楷体" panose="02010600040101010101" pitchFamily="2" charset="-122"/>
                          <a:ea typeface="华文楷体" panose="02010600040101010101" pitchFamily="2" charset="-122"/>
                        </a:rPr>
                        <a:t>（</a:t>
                      </a:r>
                      <a:r>
                        <a:rPr kumimoji="0" lang="en-US" altLang="zh-CN" sz="2800" b="1" i="0" u="none" strike="noStrike" cap="none" normalizeH="0" baseline="0" smtClean="0">
                          <a:ln>
                            <a:noFill/>
                          </a:ln>
                          <a:solidFill>
                            <a:srgbClr val="0000FF"/>
                          </a:solidFill>
                          <a:effectLst/>
                          <a:latin typeface="华文楷体" panose="02010600040101010101" pitchFamily="2" charset="-122"/>
                          <a:ea typeface="华文楷体" panose="02010600040101010101" pitchFamily="2" charset="-122"/>
                        </a:rPr>
                        <a:t>3</a:t>
                      </a:r>
                      <a:r>
                        <a:rPr kumimoji="0" lang="zh-CN" altLang="en-US" sz="2800" b="1" i="0" u="none" strike="noStrike" cap="none" normalizeH="0" baseline="0" smtClean="0">
                          <a:ln>
                            <a:noFill/>
                          </a:ln>
                          <a:solidFill>
                            <a:srgbClr val="0000FF"/>
                          </a:solidFill>
                          <a:effectLst/>
                          <a:latin typeface="华文楷体" panose="02010600040101010101" pitchFamily="2" charset="-122"/>
                          <a:ea typeface="华文楷体" panose="02010600040101010101" pitchFamily="2" charset="-122"/>
                        </a:rPr>
                        <a:t>）当时的国民党是一个革命的政党，孙中山同意合作</a:t>
                      </a:r>
                      <a:endParaRPr kumimoji="0" lang="zh-CN" altLang="en-US" sz="28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06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方式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9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标志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意义</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TextBox 10"/>
          <p:cNvSpPr txBox="1">
            <a:spLocks noChangeArrowheads="1"/>
          </p:cNvSpPr>
          <p:nvPr/>
        </p:nvSpPr>
        <p:spPr bwMode="auto">
          <a:xfrm>
            <a:off x="195593" y="1057431"/>
            <a:ext cx="1056640" cy="1077218"/>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华文楷体" panose="02010600040101010101" pitchFamily="2" charset="-122"/>
                <a:ea typeface="华文楷体" panose="02010600040101010101" pitchFamily="2" charset="-122"/>
              </a:rPr>
              <a:t>自主学习</a:t>
            </a:r>
          </a:p>
        </p:txBody>
      </p:sp>
      <p:grpSp>
        <p:nvGrpSpPr>
          <p:cNvPr id="5" name="组合 4"/>
          <p:cNvGrpSpPr/>
          <p:nvPr/>
        </p:nvGrpSpPr>
        <p:grpSpPr>
          <a:xfrm>
            <a:off x="3946379" y="909418"/>
            <a:ext cx="4715121" cy="584775"/>
            <a:chOff x="885653" y="4611237"/>
            <a:chExt cx="4715121" cy="584775"/>
          </a:xfrm>
        </p:grpSpPr>
        <p:grpSp>
          <p:nvGrpSpPr>
            <p:cNvPr id="6" name="组合 5"/>
            <p:cNvGrpSpPr/>
            <p:nvPr/>
          </p:nvGrpSpPr>
          <p:grpSpPr>
            <a:xfrm>
              <a:off x="996172" y="4633625"/>
              <a:ext cx="4472522" cy="540000"/>
              <a:chOff x="1635964" y="1686127"/>
              <a:chExt cx="4982748" cy="601602"/>
            </a:xfrm>
          </p:grpSpPr>
          <p:sp>
            <p:nvSpPr>
              <p:cNvPr id="8" name="圆角矩形 7"/>
              <p:cNvSpPr/>
              <p:nvPr/>
            </p:nvSpPr>
            <p:spPr>
              <a:xfrm>
                <a:off x="1852333" y="1729911"/>
                <a:ext cx="4766379" cy="528105"/>
              </a:xfrm>
              <a:prstGeom prst="roundRect">
                <a:avLst/>
              </a:prstGeom>
              <a:solidFill>
                <a:srgbClr val="711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8614181">
                <a:off x="1635965" y="1686126"/>
                <a:ext cx="601602" cy="601603"/>
              </a:xfrm>
              <a:prstGeom prst="rect">
                <a:avLst/>
              </a:prstGeom>
              <a:solidFill>
                <a:srgbClr val="A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7" name="文本框 6"/>
            <p:cNvSpPr txBox="1"/>
            <p:nvPr/>
          </p:nvSpPr>
          <p:spPr>
            <a:xfrm>
              <a:off x="885653" y="4611237"/>
              <a:ext cx="4715121" cy="584775"/>
            </a:xfrm>
            <a:prstGeom prst="rect">
              <a:avLst/>
            </a:prstGeom>
            <a:noFill/>
          </p:spPr>
          <p:txBody>
            <a:bodyPr wrap="square" rtlCol="0">
              <a:spAutoFit/>
            </a:bodyPr>
            <a:lstStyle/>
            <a:p>
              <a:r>
                <a:rPr lang="zh-CN" altLang="en-US" sz="3200" b="1" dirty="0" smtClean="0">
                  <a:solidFill>
                    <a:prstClr val="white"/>
                  </a:solidFill>
                  <a:latin typeface="华文楷体" panose="02010600040101010101" pitchFamily="2" charset="-122"/>
                  <a:ea typeface="华文楷体" panose="02010600040101010101" pitchFamily="2" charset="-122"/>
                </a:rPr>
                <a:t>三</a:t>
              </a:r>
              <a:r>
                <a:rPr lang="en-US" altLang="zh-CN" sz="3200" b="1"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国共合作与国民革命</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cxnSp>
        <p:nvCxnSpPr>
          <p:cNvPr id="10" name="直接连接符 9"/>
          <p:cNvCxnSpPr/>
          <p:nvPr/>
        </p:nvCxnSpPr>
        <p:spPr>
          <a:xfrm flipV="1">
            <a:off x="3434861" y="2136974"/>
            <a:ext cx="5556738" cy="23447"/>
          </a:xfrm>
          <a:prstGeom prst="line">
            <a:avLst/>
          </a:prstGeom>
          <a:ln w="12700">
            <a:solidFill>
              <a:srgbClr val="711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872150" y="1878377"/>
            <a:ext cx="445481" cy="469613"/>
            <a:chOff x="2121873" y="1511588"/>
            <a:chExt cx="445481" cy="469613"/>
          </a:xfrm>
        </p:grpSpPr>
        <p:sp>
          <p:nvSpPr>
            <p:cNvPr id="12" name="矩形 11"/>
            <p:cNvSpPr/>
            <p:nvPr/>
          </p:nvSpPr>
          <p:spPr>
            <a:xfrm>
              <a:off x="2121873" y="1511588"/>
              <a:ext cx="363415" cy="363415"/>
            </a:xfrm>
            <a:prstGeom prst="rect">
              <a:avLst/>
            </a:prstGeom>
            <a:solidFill>
              <a:srgbClr val="71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2321171" y="1735018"/>
              <a:ext cx="246183" cy="246183"/>
            </a:xfrm>
            <a:prstGeom prst="rect">
              <a:avLst/>
            </a:prstGeom>
            <a:solidFill>
              <a:srgbClr val="AE0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0203"/>
                </a:solidFill>
              </a:endParaRPr>
            </a:p>
          </p:txBody>
        </p:sp>
      </p:grpSp>
      <p:sp>
        <p:nvSpPr>
          <p:cNvPr id="14" name="文本框 13"/>
          <p:cNvSpPr txBox="1"/>
          <p:nvPr/>
        </p:nvSpPr>
        <p:spPr>
          <a:xfrm>
            <a:off x="3434861" y="1606423"/>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国共合作</a:t>
            </a:r>
            <a:endParaRPr lang="zh-CN" altLang="en-US" sz="3000" dirty="0">
              <a:solidFill>
                <a:prstClr val="black"/>
              </a:solidFill>
              <a:latin typeface="黑体" panose="02010609060101010101" pitchFamily="49" charset="-122"/>
              <a:ea typeface="黑体" panose="02010609060101010101" pitchFamily="49" charset="-122"/>
            </a:endParaRPr>
          </a:p>
        </p:txBody>
      </p:sp>
      <p:sp>
        <p:nvSpPr>
          <p:cNvPr id="15" name="椭圆 14"/>
          <p:cNvSpPr>
            <a:spLocks noChangeArrowheads="1"/>
          </p:cNvSpPr>
          <p:nvPr/>
        </p:nvSpPr>
        <p:spPr bwMode="auto">
          <a:xfrm>
            <a:off x="6390265" y="4987938"/>
            <a:ext cx="2367655" cy="554038"/>
          </a:xfrm>
          <a:prstGeom prst="ellipse">
            <a:avLst/>
          </a:prstGeom>
          <a:noFill/>
          <a:ln w="57150" algn="ctr">
            <a:solidFill>
              <a:srgbClr val="FF0000"/>
            </a:solidFill>
            <a:round/>
            <a:headEnd/>
            <a:tailEnd/>
          </a:ln>
        </p:spPr>
        <p:txBody>
          <a:bodyPr anchor="ctr"/>
          <a:lstStyle/>
          <a:p>
            <a:pPr algn="ctr" eaLnBrk="1" fontAlgn="auto" hangingPunct="1">
              <a:spcBef>
                <a:spcPts val="0"/>
              </a:spcBef>
              <a:spcAft>
                <a:spcPts val="0"/>
              </a:spcAft>
              <a:defRPr/>
            </a:pPr>
            <a:endParaRPr lang="zh-CN" altLang="en-US" b="1">
              <a:solidFill>
                <a:schemeClr val="lt1"/>
              </a:solidFill>
              <a:latin typeface="华文楷体" panose="02010600040101010101" pitchFamily="2" charset="-122"/>
              <a:ea typeface="华文楷体" panose="02010600040101010101" pitchFamily="2" charset="-122"/>
            </a:endParaRPr>
          </a:p>
        </p:txBody>
      </p:sp>
      <p:sp>
        <p:nvSpPr>
          <p:cNvPr id="17" name="Text Box 31"/>
          <p:cNvSpPr txBox="1">
            <a:spLocks noChangeArrowheads="1"/>
          </p:cNvSpPr>
          <p:nvPr/>
        </p:nvSpPr>
        <p:spPr bwMode="auto">
          <a:xfrm>
            <a:off x="2608651" y="5638210"/>
            <a:ext cx="4495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dirty="0">
                <a:solidFill>
                  <a:srgbClr val="FF0066"/>
                </a:solidFill>
                <a:latin typeface="华文楷体" panose="02010600040101010101" pitchFamily="2" charset="-122"/>
                <a:ea typeface="华文楷体" panose="02010600040101010101" pitchFamily="2" charset="-122"/>
              </a:rPr>
              <a:t>国民革命高潮</a:t>
            </a:r>
            <a:r>
              <a:rPr lang="en-US" altLang="zh-CN" b="1" dirty="0">
                <a:solidFill>
                  <a:srgbClr val="FF0066"/>
                </a:solidFill>
                <a:latin typeface="华文楷体" panose="02010600040101010101" pitchFamily="2" charset="-122"/>
                <a:ea typeface="华文楷体" panose="02010600040101010101" pitchFamily="2" charset="-122"/>
              </a:rPr>
              <a:t>——</a:t>
            </a:r>
            <a:r>
              <a:rPr lang="zh-CN" altLang="en-US" b="1" dirty="0">
                <a:solidFill>
                  <a:srgbClr val="FF0066"/>
                </a:solidFill>
                <a:latin typeface="华文楷体" panose="02010600040101010101" pitchFamily="2" charset="-122"/>
                <a:ea typeface="华文楷体" panose="02010600040101010101" pitchFamily="2" charset="-122"/>
              </a:rPr>
              <a:t>北伐</a:t>
            </a:r>
          </a:p>
        </p:txBody>
      </p:sp>
      <p:sp>
        <p:nvSpPr>
          <p:cNvPr id="18" name="矩形 17"/>
          <p:cNvSpPr>
            <a:spLocks noChangeArrowheads="1"/>
          </p:cNvSpPr>
          <p:nvPr/>
        </p:nvSpPr>
        <p:spPr bwMode="auto">
          <a:xfrm>
            <a:off x="2453640" y="3987482"/>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共产党员以个人身份加入国民党（党内合作）</a:t>
            </a:r>
          </a:p>
        </p:txBody>
      </p:sp>
      <p:sp>
        <p:nvSpPr>
          <p:cNvPr id="19" name="矩形 18"/>
          <p:cNvSpPr>
            <a:spLocks noChangeArrowheads="1"/>
          </p:cNvSpPr>
          <p:nvPr/>
        </p:nvSpPr>
        <p:spPr bwMode="auto">
          <a:xfrm>
            <a:off x="2535717" y="4517902"/>
            <a:ext cx="434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2800" b="1" dirty="0">
                <a:solidFill>
                  <a:srgbClr val="0000FF"/>
                </a:solidFill>
                <a:latin typeface="华文楷体" panose="02010600040101010101" pitchFamily="2" charset="-122"/>
                <a:ea typeface="华文楷体" panose="02010600040101010101" pitchFamily="2" charset="-122"/>
              </a:rPr>
              <a:t>1924</a:t>
            </a:r>
            <a:r>
              <a:rPr lang="zh-CN" altLang="en-US" sz="2800" b="1" dirty="0">
                <a:solidFill>
                  <a:srgbClr val="0000FF"/>
                </a:solidFill>
                <a:latin typeface="华文楷体" panose="02010600040101010101" pitchFamily="2" charset="-122"/>
                <a:ea typeface="华文楷体" panose="02010600040101010101" pitchFamily="2" charset="-122"/>
              </a:rPr>
              <a:t>年国民党一大的召开</a:t>
            </a:r>
          </a:p>
        </p:txBody>
      </p:sp>
      <p:sp>
        <p:nvSpPr>
          <p:cNvPr id="20" name="矩形 19"/>
          <p:cNvSpPr>
            <a:spLocks noChangeArrowheads="1"/>
          </p:cNvSpPr>
          <p:nvPr/>
        </p:nvSpPr>
        <p:spPr bwMode="auto">
          <a:xfrm>
            <a:off x="2453640" y="502788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推动革命统一战线建立，国民革命运动席卷全国</a:t>
            </a:r>
          </a:p>
        </p:txBody>
      </p:sp>
      <p:sp>
        <p:nvSpPr>
          <p:cNvPr id="4" name="右弧形箭头 3"/>
          <p:cNvSpPr/>
          <p:nvPr/>
        </p:nvSpPr>
        <p:spPr>
          <a:xfrm>
            <a:off x="7248522" y="5456428"/>
            <a:ext cx="442597" cy="605315"/>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433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autoUpdateAnimBg="0"/>
      <p:bldP spid="18" grpId="0"/>
      <p:bldP spid="19" grpId="0"/>
      <p:bldP spid="20"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81547" y="3231890"/>
            <a:ext cx="1181561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latin typeface="宋体" panose="02010600030101010101" pitchFamily="2" charset="-122"/>
              </a:rPr>
              <a:t>    </a:t>
            </a:r>
            <a:r>
              <a:rPr lang="zh-CN" altLang="en-US" sz="2800" b="1" dirty="0">
                <a:latin typeface="华文楷体" panose="02010600040101010101" pitchFamily="2" charset="-122"/>
                <a:ea typeface="华文楷体" panose="02010600040101010101" pitchFamily="2" charset="-122"/>
              </a:rPr>
              <a:t>从中国革命史的角度观察，从</a:t>
            </a:r>
            <a:r>
              <a:rPr lang="en-US" altLang="zh-CN" sz="2800" b="1" dirty="0">
                <a:latin typeface="华文楷体" panose="02010600040101010101" pitchFamily="2" charset="-122"/>
                <a:ea typeface="华文楷体" panose="02010600040101010101" pitchFamily="2" charset="-122"/>
              </a:rPr>
              <a:t>1894</a:t>
            </a:r>
            <a:r>
              <a:rPr lang="zh-CN" altLang="en-US" sz="2800" b="1" dirty="0">
                <a:latin typeface="华文楷体" panose="02010600040101010101" pitchFamily="2" charset="-122"/>
                <a:ea typeface="华文楷体" panose="02010600040101010101" pitchFamily="2" charset="-122"/>
              </a:rPr>
              <a:t>年兴中会成立到</a:t>
            </a:r>
            <a:r>
              <a:rPr lang="en-US" altLang="zh-CN" sz="2800" b="1" dirty="0">
                <a:latin typeface="华文楷体" panose="02010600040101010101" pitchFamily="2" charset="-122"/>
                <a:ea typeface="华文楷体" panose="02010600040101010101" pitchFamily="2" charset="-122"/>
              </a:rPr>
              <a:t>1914</a:t>
            </a:r>
            <a:r>
              <a:rPr lang="zh-CN" altLang="en-US" sz="2800" b="1" dirty="0">
                <a:latin typeface="华文楷体" panose="02010600040101010101" pitchFamily="2" charset="-122"/>
                <a:ea typeface="华文楷体" panose="02010600040101010101" pitchFamily="2" charset="-122"/>
              </a:rPr>
              <a:t>年反袁斗争失败，可以称为“孙中山时代”；从</a:t>
            </a:r>
            <a:r>
              <a:rPr lang="en-US" altLang="zh-CN" sz="2800" b="1" dirty="0">
                <a:latin typeface="华文楷体" panose="02010600040101010101" pitchFamily="2" charset="-122"/>
                <a:ea typeface="华文楷体" panose="02010600040101010101" pitchFamily="2" charset="-122"/>
              </a:rPr>
              <a:t>1927</a:t>
            </a:r>
            <a:r>
              <a:rPr lang="zh-CN" altLang="en-US" sz="2800" b="1" dirty="0">
                <a:latin typeface="华文楷体" panose="02010600040101010101" pitchFamily="2" charset="-122"/>
                <a:ea typeface="华文楷体" panose="02010600040101010101" pitchFamily="2" charset="-122"/>
              </a:rPr>
              <a:t>年建立井冈山根据地到</a:t>
            </a:r>
            <a:r>
              <a:rPr lang="en-US" altLang="zh-CN" sz="2800" b="1" dirty="0">
                <a:latin typeface="华文楷体" panose="02010600040101010101" pitchFamily="2" charset="-122"/>
                <a:ea typeface="华文楷体" panose="02010600040101010101" pitchFamily="2" charset="-122"/>
              </a:rPr>
              <a:t>1949</a:t>
            </a:r>
            <a:r>
              <a:rPr lang="zh-CN" altLang="en-US" sz="2800" b="1" dirty="0">
                <a:latin typeface="华文楷体" panose="02010600040101010101" pitchFamily="2" charset="-122"/>
                <a:ea typeface="华文楷体" panose="02010600040101010101" pitchFamily="2" charset="-122"/>
              </a:rPr>
              <a:t>年夺取大陆政权，可称为“毛泽东时代”；而在这两个时代之间，即从</a:t>
            </a:r>
            <a:r>
              <a:rPr lang="en-US" altLang="zh-CN" sz="2800" b="1" dirty="0">
                <a:latin typeface="华文楷体" panose="02010600040101010101" pitchFamily="2" charset="-122"/>
                <a:ea typeface="华文楷体" panose="02010600040101010101" pitchFamily="2" charset="-122"/>
              </a:rPr>
              <a:t>1915</a:t>
            </a:r>
            <a:r>
              <a:rPr lang="zh-CN" altLang="en-US" sz="2800" b="1" dirty="0">
                <a:latin typeface="华文楷体" panose="02010600040101010101" pitchFamily="2" charset="-122"/>
                <a:ea typeface="华文楷体" panose="02010600040101010101" pitchFamily="2" charset="-122"/>
              </a:rPr>
              <a:t>年到</a:t>
            </a:r>
            <a:r>
              <a:rPr lang="en-US" altLang="zh-CN" sz="2800" b="1" dirty="0">
                <a:latin typeface="华文楷体" panose="02010600040101010101" pitchFamily="2" charset="-122"/>
                <a:ea typeface="华文楷体" panose="02010600040101010101" pitchFamily="2" charset="-122"/>
              </a:rPr>
              <a:t>1927</a:t>
            </a:r>
            <a:r>
              <a:rPr lang="zh-CN" altLang="en-US" sz="2800" b="1" dirty="0">
                <a:latin typeface="华文楷体" panose="02010600040101010101" pitchFamily="2" charset="-122"/>
                <a:ea typeface="华文楷体" panose="02010600040101010101" pitchFamily="2" charset="-122"/>
              </a:rPr>
              <a:t>年，则可称为“陈独秀时代”。在这十二年间，以</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新青年</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杂志为阵地发起新文化运动，中经五四爱国运动，中共成立，国共合作，以至北伐战争，国民革命，没有一个人的影响超过陈独秀</a:t>
            </a:r>
            <a:r>
              <a:rPr lang="zh-CN" altLang="en-US" sz="2800" b="1" dirty="0" smtClean="0">
                <a:latin typeface="华文楷体" panose="02010600040101010101" pitchFamily="2" charset="-122"/>
                <a:ea typeface="华文楷体" panose="02010600040101010101" pitchFamily="2" charset="-122"/>
              </a:rPr>
              <a:t>。</a:t>
            </a:r>
            <a:endParaRPr lang="en-US" altLang="zh-CN" sz="2800" b="1" dirty="0" smtClean="0">
              <a:latin typeface="华文楷体" panose="02010600040101010101" pitchFamily="2" charset="-122"/>
              <a:ea typeface="华文楷体" panose="02010600040101010101" pitchFamily="2" charset="-122"/>
            </a:endParaRPr>
          </a:p>
          <a:p>
            <a:pPr algn="r" eaLnBrk="1" hangingPunct="1">
              <a:spcBef>
                <a:spcPct val="0"/>
              </a:spcBef>
              <a:buFontTx/>
              <a:buNone/>
            </a:pPr>
            <a:r>
              <a:rPr lang="en-US" altLang="zh-CN" sz="2800" b="1" dirty="0">
                <a:latin typeface="华文楷体" panose="02010600040101010101" pitchFamily="2" charset="-122"/>
                <a:ea typeface="华文楷体" panose="02010600040101010101" pitchFamily="2" charset="-122"/>
              </a:rPr>
              <a:t> </a:t>
            </a:r>
            <a:r>
              <a:rPr lang="en-US" altLang="zh-CN" sz="2800" b="1" dirty="0" smtClean="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唐宝林</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陈独秀全传</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 </a:t>
            </a:r>
          </a:p>
        </p:txBody>
      </p:sp>
      <p:sp>
        <p:nvSpPr>
          <p:cNvPr id="3" name="Text Box 21"/>
          <p:cNvSpPr txBox="1">
            <a:spLocks noChangeArrowheads="1"/>
          </p:cNvSpPr>
          <p:nvPr/>
        </p:nvSpPr>
        <p:spPr bwMode="auto">
          <a:xfrm>
            <a:off x="3362959" y="4574229"/>
            <a:ext cx="2077257" cy="4238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1800"/>
          </a:p>
        </p:txBody>
      </p:sp>
      <p:pic>
        <p:nvPicPr>
          <p:cNvPr id="4" name="Picture 24" descr="4437e6581c2f15297eb8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634" y="860432"/>
            <a:ext cx="2424673" cy="236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5" descr="80cb39dbb6fd5266e546ada0a818972bd4073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134" y="890649"/>
            <a:ext cx="2504252" cy="23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e4dde71190ef76c6b81fad159416fdfaaf5167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4225" y="894870"/>
            <a:ext cx="2490262" cy="230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8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04850" y="1981200"/>
            <a:ext cx="11029950" cy="3108543"/>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1926</a:t>
            </a:r>
            <a:r>
              <a:rPr lang="zh-CN" altLang="en-US" sz="2800" b="1" dirty="0" smtClean="0">
                <a:solidFill>
                  <a:schemeClr val="bg1"/>
                </a:solidFill>
                <a:latin typeface="华文楷体" panose="02010600040101010101" pitchFamily="2" charset="-122"/>
                <a:ea typeface="华文楷体" panose="02010600040101010101" pitchFamily="2" charset="-122"/>
              </a:rPr>
              <a:t>年</a:t>
            </a:r>
            <a:endParaRPr lang="en-US" altLang="zh-CN" sz="2800" b="1" dirty="0" smtClean="0">
              <a:solidFill>
                <a:schemeClr val="bg1"/>
              </a:solidFill>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10</a:t>
            </a:r>
            <a:r>
              <a:rPr lang="zh-CN" altLang="en-US" sz="2800" b="1" dirty="0">
                <a:solidFill>
                  <a:schemeClr val="bg1"/>
                </a:solidFill>
                <a:latin typeface="华文楷体" panose="02010600040101010101" pitchFamily="2" charset="-122"/>
                <a:ea typeface="华文楷体" panose="02010600040101010101" pitchFamily="2" charset="-122"/>
              </a:rPr>
              <a:t>月至</a:t>
            </a:r>
            <a:r>
              <a:rPr lang="en-US" altLang="zh-CN" sz="2800" b="1" dirty="0">
                <a:solidFill>
                  <a:schemeClr val="bg1"/>
                </a:solidFill>
                <a:latin typeface="华文楷体" panose="02010600040101010101" pitchFamily="2" charset="-122"/>
                <a:ea typeface="华文楷体" panose="02010600040101010101" pitchFamily="2" charset="-122"/>
              </a:rPr>
              <a:t>1927</a:t>
            </a:r>
            <a:r>
              <a:rPr lang="zh-CN" altLang="en-US" sz="2800" b="1" dirty="0">
                <a:solidFill>
                  <a:schemeClr val="bg1"/>
                </a:solidFill>
                <a:latin typeface="华文楷体" panose="02010600040101010101" pitchFamily="2" charset="-122"/>
                <a:ea typeface="华文楷体" panose="02010600040101010101" pitchFamily="2" charset="-122"/>
              </a:rPr>
              <a:t>年</a:t>
            </a:r>
            <a:r>
              <a:rPr lang="en-US" altLang="zh-CN" sz="2800" b="1" dirty="0">
                <a:solidFill>
                  <a:schemeClr val="bg1"/>
                </a:solidFill>
                <a:latin typeface="华文楷体" panose="02010600040101010101" pitchFamily="2" charset="-122"/>
                <a:ea typeface="华文楷体" panose="02010600040101010101" pitchFamily="2" charset="-122"/>
              </a:rPr>
              <a:t>3</a:t>
            </a:r>
            <a:r>
              <a:rPr lang="zh-CN" altLang="en-US" sz="2800" b="1" dirty="0">
                <a:solidFill>
                  <a:schemeClr val="bg1"/>
                </a:solidFill>
                <a:latin typeface="华文楷体" panose="02010600040101010101" pitchFamily="2" charset="-122"/>
                <a:ea typeface="华文楷体" panose="02010600040101010101" pitchFamily="2" charset="-122"/>
              </a:rPr>
              <a:t>月，共产党为响应北伐军攻打上海，推翻反动军阀的统治，建立市民政权，领导上海工人举行了三次武装起义。这期间陈独秀除到汉口出席十二月特别会议外，他一直坐镇上海。共产党在工人武装起义中所执行的重大政策，都是经陈独秀认可，或是由他亲自制定的。</a:t>
            </a:r>
          </a:p>
        </p:txBody>
      </p:sp>
    </p:spTree>
    <p:extLst>
      <p:ext uri="{BB962C8B-B14F-4D97-AF65-F5344CB8AC3E}">
        <p14:creationId xmlns:p14="http://schemas.microsoft.com/office/powerpoint/2010/main" val="335881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290946" y="1004454"/>
            <a:ext cx="1073150" cy="1117600"/>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自主学习</a:t>
            </a:r>
          </a:p>
        </p:txBody>
      </p:sp>
      <p:grpSp>
        <p:nvGrpSpPr>
          <p:cNvPr id="3" name="组合 2"/>
          <p:cNvGrpSpPr/>
          <p:nvPr/>
        </p:nvGrpSpPr>
        <p:grpSpPr>
          <a:xfrm>
            <a:off x="3946379" y="909418"/>
            <a:ext cx="4715121" cy="584775"/>
            <a:chOff x="885653" y="4611237"/>
            <a:chExt cx="4715121" cy="584775"/>
          </a:xfrm>
        </p:grpSpPr>
        <p:grpSp>
          <p:nvGrpSpPr>
            <p:cNvPr id="4" name="组合 3"/>
            <p:cNvGrpSpPr/>
            <p:nvPr/>
          </p:nvGrpSpPr>
          <p:grpSpPr>
            <a:xfrm>
              <a:off x="996172" y="4633625"/>
              <a:ext cx="4472522" cy="540000"/>
              <a:chOff x="1635964" y="1686127"/>
              <a:chExt cx="4982748" cy="601602"/>
            </a:xfrm>
          </p:grpSpPr>
          <p:sp>
            <p:nvSpPr>
              <p:cNvPr id="6" name="圆角矩形 5"/>
              <p:cNvSpPr/>
              <p:nvPr/>
            </p:nvSpPr>
            <p:spPr>
              <a:xfrm>
                <a:off x="1852333" y="1729911"/>
                <a:ext cx="4766379" cy="528105"/>
              </a:xfrm>
              <a:prstGeom prst="roundRect">
                <a:avLst/>
              </a:prstGeom>
              <a:solidFill>
                <a:srgbClr val="711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614181">
                <a:off x="1635965" y="1686126"/>
                <a:ext cx="601602" cy="601603"/>
              </a:xfrm>
              <a:prstGeom prst="rect">
                <a:avLst/>
              </a:prstGeom>
              <a:solidFill>
                <a:srgbClr val="A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5" name="文本框 4"/>
            <p:cNvSpPr txBox="1"/>
            <p:nvPr/>
          </p:nvSpPr>
          <p:spPr>
            <a:xfrm>
              <a:off x="885653" y="4611237"/>
              <a:ext cx="4715121" cy="584775"/>
            </a:xfrm>
            <a:prstGeom prst="rect">
              <a:avLst/>
            </a:prstGeom>
            <a:noFill/>
          </p:spPr>
          <p:txBody>
            <a:bodyPr wrap="square" rtlCol="0">
              <a:spAutoFit/>
            </a:bodyPr>
            <a:lstStyle/>
            <a:p>
              <a:r>
                <a:rPr lang="zh-CN" altLang="en-US" sz="3200" b="1" dirty="0" smtClean="0">
                  <a:solidFill>
                    <a:prstClr val="white"/>
                  </a:solidFill>
                  <a:latin typeface="华文楷体" panose="02010600040101010101" pitchFamily="2" charset="-122"/>
                  <a:ea typeface="华文楷体" panose="02010600040101010101" pitchFamily="2" charset="-122"/>
                </a:rPr>
                <a:t>三</a:t>
              </a:r>
              <a:r>
                <a:rPr lang="en-US" altLang="zh-CN" sz="3200" b="1"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国共合作与国民革命</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grpSp>
        <p:nvGrpSpPr>
          <p:cNvPr id="8" name="组合 7"/>
          <p:cNvGrpSpPr/>
          <p:nvPr/>
        </p:nvGrpSpPr>
        <p:grpSpPr>
          <a:xfrm>
            <a:off x="2872150" y="1878377"/>
            <a:ext cx="445481" cy="469613"/>
            <a:chOff x="2121873" y="1511588"/>
            <a:chExt cx="445481" cy="469613"/>
          </a:xfrm>
        </p:grpSpPr>
        <p:sp>
          <p:nvSpPr>
            <p:cNvPr id="9" name="矩形 8"/>
            <p:cNvSpPr/>
            <p:nvPr/>
          </p:nvSpPr>
          <p:spPr>
            <a:xfrm>
              <a:off x="2121873" y="1511588"/>
              <a:ext cx="363415" cy="363415"/>
            </a:xfrm>
            <a:prstGeom prst="rect">
              <a:avLst/>
            </a:prstGeom>
            <a:solidFill>
              <a:srgbClr val="71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2321171" y="1735018"/>
              <a:ext cx="246183" cy="246183"/>
            </a:xfrm>
            <a:prstGeom prst="rect">
              <a:avLst/>
            </a:prstGeom>
            <a:solidFill>
              <a:srgbClr val="AE0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0203"/>
                </a:solidFill>
              </a:endParaRPr>
            </a:p>
          </p:txBody>
        </p:sp>
      </p:grpSp>
      <p:sp>
        <p:nvSpPr>
          <p:cNvPr id="11" name="文本框 10"/>
          <p:cNvSpPr txBox="1"/>
          <p:nvPr/>
        </p:nvSpPr>
        <p:spPr>
          <a:xfrm>
            <a:off x="3434861" y="1606423"/>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国民革命</a:t>
            </a:r>
            <a:endParaRPr lang="zh-CN" altLang="en-US" sz="3000" dirty="0">
              <a:solidFill>
                <a:prstClr val="black"/>
              </a:solidFill>
              <a:latin typeface="黑体" panose="02010609060101010101" pitchFamily="49" charset="-122"/>
              <a:ea typeface="黑体" panose="02010609060101010101" pitchFamily="49" charset="-122"/>
            </a:endParaRPr>
          </a:p>
        </p:txBody>
      </p:sp>
      <p:cxnSp>
        <p:nvCxnSpPr>
          <p:cNvPr id="12" name="直接连接符 11"/>
          <p:cNvCxnSpPr/>
          <p:nvPr/>
        </p:nvCxnSpPr>
        <p:spPr>
          <a:xfrm flipV="1">
            <a:off x="3434861" y="2189905"/>
            <a:ext cx="5556738" cy="23447"/>
          </a:xfrm>
          <a:prstGeom prst="line">
            <a:avLst/>
          </a:prstGeom>
          <a:ln w="12700">
            <a:solidFill>
              <a:srgbClr val="711000"/>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5260730" y="2324616"/>
            <a:ext cx="1905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dirty="0">
                <a:solidFill>
                  <a:srgbClr val="FF0066"/>
                </a:solidFill>
                <a:latin typeface="华文楷体" panose="02010600040101010101" pitchFamily="2" charset="-122"/>
                <a:ea typeface="华文楷体" panose="02010600040101010101" pitchFamily="2" charset="-122"/>
              </a:rPr>
              <a:t>北伐战争</a:t>
            </a:r>
          </a:p>
        </p:txBody>
      </p:sp>
      <p:graphicFrame>
        <p:nvGraphicFramePr>
          <p:cNvPr id="14" name="Group 30"/>
          <p:cNvGraphicFramePr>
            <a:graphicFrameLocks/>
          </p:cNvGraphicFramePr>
          <p:nvPr>
            <p:extLst>
              <p:ext uri="{D42A27DB-BD31-4B8C-83A1-F6EECF244321}">
                <p14:modId xmlns:p14="http://schemas.microsoft.com/office/powerpoint/2010/main" val="537967985"/>
              </p:ext>
            </p:extLst>
          </p:nvPr>
        </p:nvGraphicFramePr>
        <p:xfrm>
          <a:off x="1602510" y="3006981"/>
          <a:ext cx="8926945" cy="3184629"/>
        </p:xfrm>
        <a:graphic>
          <a:graphicData uri="http://schemas.openxmlformats.org/drawingml/2006/table">
            <a:tbl>
              <a:tblPr/>
              <a:tblGrid>
                <a:gridCol w="1206344">
                  <a:extLst>
                    <a:ext uri="{9D8B030D-6E8A-4147-A177-3AD203B41FA5}">
                      <a16:colId xmlns:a16="http://schemas.microsoft.com/office/drawing/2014/main" val="20000"/>
                    </a:ext>
                  </a:extLst>
                </a:gridCol>
                <a:gridCol w="7720601">
                  <a:extLst>
                    <a:ext uri="{9D8B030D-6E8A-4147-A177-3AD203B41FA5}">
                      <a16:colId xmlns:a16="http://schemas.microsoft.com/office/drawing/2014/main" val="20001"/>
                    </a:ext>
                  </a:extLst>
                </a:gridCol>
              </a:tblGrid>
              <a:tr h="930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条件</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mn-ea"/>
                        <a:ea typeface="+mn-ea"/>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43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对象</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mn-ea"/>
                        <a:ea typeface="+mn-ea"/>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43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时间</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zh-CN" altLang="zh-CN" sz="2800" b="1" kern="1200" dirty="0" smtClean="0">
                        <a:solidFill>
                          <a:srgbClr val="0000FF"/>
                        </a:solidFill>
                        <a:latin typeface="+mn-ea"/>
                        <a:ea typeface="+mn-ea"/>
                        <a:cs typeface="+mn-cs"/>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43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结果</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mn-ea"/>
                        <a:ea typeface="+mn-ea"/>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99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影响</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mn-ea"/>
                        <a:ea typeface="+mn-ea"/>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5" name="矩形 14"/>
          <p:cNvSpPr>
            <a:spLocks noChangeArrowheads="1"/>
          </p:cNvSpPr>
          <p:nvPr/>
        </p:nvSpPr>
        <p:spPr bwMode="auto">
          <a:xfrm>
            <a:off x="2872150" y="3033641"/>
            <a:ext cx="74999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2800" b="1" dirty="0">
                <a:solidFill>
                  <a:srgbClr val="0000FF"/>
                </a:solidFill>
                <a:latin typeface="华文楷体" panose="02010600040101010101" pitchFamily="2" charset="-122"/>
                <a:ea typeface="华文楷体" panose="02010600040101010101" pitchFamily="2" charset="-122"/>
              </a:rPr>
              <a:t>1925</a:t>
            </a:r>
            <a:r>
              <a:rPr lang="zh-CN" altLang="en-US" sz="2800" b="1" dirty="0">
                <a:solidFill>
                  <a:srgbClr val="0000FF"/>
                </a:solidFill>
                <a:latin typeface="华文楷体" panose="02010600040101010101" pitchFamily="2" charset="-122"/>
                <a:ea typeface="华文楷体" panose="02010600040101010101" pitchFamily="2" charset="-122"/>
              </a:rPr>
              <a:t>年国民政府成立；两次东征消灭陈炯明的势力，巩固广东革命根据地</a:t>
            </a:r>
          </a:p>
        </p:txBody>
      </p:sp>
      <p:sp>
        <p:nvSpPr>
          <p:cNvPr id="16" name="矩形 15"/>
          <p:cNvSpPr>
            <a:spLocks noChangeArrowheads="1"/>
          </p:cNvSpPr>
          <p:nvPr/>
        </p:nvSpPr>
        <p:spPr bwMode="auto">
          <a:xfrm>
            <a:off x="2872150" y="3921157"/>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吴佩孚、孙传芳、张作霖</a:t>
            </a:r>
          </a:p>
        </p:txBody>
      </p:sp>
      <p:sp>
        <p:nvSpPr>
          <p:cNvPr id="17" name="矩形 16"/>
          <p:cNvSpPr>
            <a:spLocks noChangeArrowheads="1"/>
          </p:cNvSpPr>
          <p:nvPr/>
        </p:nvSpPr>
        <p:spPr bwMode="auto">
          <a:xfrm>
            <a:off x="2962564" y="4491327"/>
            <a:ext cx="121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2800" b="1" dirty="0">
                <a:solidFill>
                  <a:srgbClr val="0000FF"/>
                </a:solidFill>
                <a:latin typeface="华文楷体" panose="02010600040101010101" pitchFamily="2" charset="-122"/>
                <a:ea typeface="华文楷体" panose="02010600040101010101" pitchFamily="2" charset="-122"/>
              </a:rPr>
              <a:t>1926</a:t>
            </a:r>
            <a:r>
              <a:rPr lang="zh-CN" altLang="en-US" sz="2800" b="1" dirty="0">
                <a:solidFill>
                  <a:srgbClr val="0000FF"/>
                </a:solidFill>
                <a:latin typeface="华文楷体" panose="02010600040101010101" pitchFamily="2" charset="-122"/>
                <a:ea typeface="华文楷体" panose="02010600040101010101" pitchFamily="2" charset="-122"/>
              </a:rPr>
              <a:t>年</a:t>
            </a:r>
          </a:p>
        </p:txBody>
      </p:sp>
    </p:spTree>
    <p:extLst>
      <p:ext uri="{BB962C8B-B14F-4D97-AF65-F5344CB8AC3E}">
        <p14:creationId xmlns:p14="http://schemas.microsoft.com/office/powerpoint/2010/main" val="32035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16000"/>
            <a:ext cx="4510687" cy="519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7"/>
          <p:cNvSpPr txBox="1">
            <a:spLocks noChangeArrowheads="1"/>
          </p:cNvSpPr>
          <p:nvPr/>
        </p:nvSpPr>
        <p:spPr bwMode="auto">
          <a:xfrm>
            <a:off x="6236520" y="1513238"/>
            <a:ext cx="1143000"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dirty="0">
                <a:solidFill>
                  <a:schemeClr val="bg1"/>
                </a:solidFill>
                <a:ea typeface="黑体" panose="02010609060101010101" pitchFamily="49" charset="-122"/>
              </a:rPr>
              <a:t>张作霖</a:t>
            </a:r>
          </a:p>
        </p:txBody>
      </p:sp>
      <p:sp>
        <p:nvSpPr>
          <p:cNvPr id="4" name="Text Box 16"/>
          <p:cNvSpPr txBox="1">
            <a:spLocks noChangeArrowheads="1"/>
          </p:cNvSpPr>
          <p:nvPr/>
        </p:nvSpPr>
        <p:spPr bwMode="auto">
          <a:xfrm>
            <a:off x="6615546" y="3468691"/>
            <a:ext cx="1124526"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dirty="0">
                <a:solidFill>
                  <a:schemeClr val="bg1"/>
                </a:solidFill>
                <a:ea typeface="黑体" panose="02010609060101010101" pitchFamily="49" charset="-122"/>
              </a:rPr>
              <a:t>孙传芳</a:t>
            </a:r>
          </a:p>
        </p:txBody>
      </p:sp>
      <p:sp>
        <p:nvSpPr>
          <p:cNvPr id="5" name="Text Box 14"/>
          <p:cNvSpPr txBox="1">
            <a:spLocks noChangeArrowheads="1"/>
          </p:cNvSpPr>
          <p:nvPr/>
        </p:nvSpPr>
        <p:spPr bwMode="auto">
          <a:xfrm>
            <a:off x="5655299" y="5129085"/>
            <a:ext cx="1622955"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dirty="0">
                <a:solidFill>
                  <a:schemeClr val="bg1"/>
                </a:solidFill>
                <a:ea typeface="黑体" panose="02010609060101010101" pitchFamily="49" charset="-122"/>
              </a:rPr>
              <a:t>国民政府</a:t>
            </a:r>
          </a:p>
        </p:txBody>
      </p:sp>
      <p:sp>
        <p:nvSpPr>
          <p:cNvPr id="6" name="Text Box 20"/>
          <p:cNvSpPr txBox="1">
            <a:spLocks noChangeArrowheads="1"/>
          </p:cNvSpPr>
          <p:nvPr/>
        </p:nvSpPr>
        <p:spPr bwMode="auto">
          <a:xfrm>
            <a:off x="5562602" y="4004629"/>
            <a:ext cx="1457034"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dirty="0">
                <a:solidFill>
                  <a:schemeClr val="bg1"/>
                </a:solidFill>
                <a:ea typeface="黑体" panose="02010609060101010101" pitchFamily="49" charset="-122"/>
              </a:rPr>
              <a:t>国民政府</a:t>
            </a:r>
          </a:p>
        </p:txBody>
      </p:sp>
      <p:sp>
        <p:nvSpPr>
          <p:cNvPr id="7" name="Text Box 16"/>
          <p:cNvSpPr txBox="1">
            <a:spLocks noChangeArrowheads="1"/>
          </p:cNvSpPr>
          <p:nvPr/>
        </p:nvSpPr>
        <p:spPr bwMode="auto">
          <a:xfrm>
            <a:off x="4150593" y="3810969"/>
            <a:ext cx="1145308"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chemeClr val="bg1"/>
                </a:solidFill>
                <a:ea typeface="黑体" panose="02010609060101010101" pitchFamily="49" charset="-122"/>
              </a:rPr>
              <a:t>吴佩孚</a:t>
            </a:r>
          </a:p>
        </p:txBody>
      </p:sp>
    </p:spTree>
    <p:extLst>
      <p:ext uri="{BB962C8B-B14F-4D97-AF65-F5344CB8AC3E}">
        <p14:creationId xmlns:p14="http://schemas.microsoft.com/office/powerpoint/2010/main" val="39157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290946" y="1004454"/>
            <a:ext cx="1073150" cy="1117600"/>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自主学习</a:t>
            </a:r>
          </a:p>
        </p:txBody>
      </p:sp>
      <p:grpSp>
        <p:nvGrpSpPr>
          <p:cNvPr id="3" name="组合 2"/>
          <p:cNvGrpSpPr/>
          <p:nvPr/>
        </p:nvGrpSpPr>
        <p:grpSpPr>
          <a:xfrm>
            <a:off x="3946379" y="909418"/>
            <a:ext cx="4715121" cy="584775"/>
            <a:chOff x="885653" y="4611237"/>
            <a:chExt cx="4715121" cy="584775"/>
          </a:xfrm>
        </p:grpSpPr>
        <p:grpSp>
          <p:nvGrpSpPr>
            <p:cNvPr id="4" name="组合 3"/>
            <p:cNvGrpSpPr/>
            <p:nvPr/>
          </p:nvGrpSpPr>
          <p:grpSpPr>
            <a:xfrm>
              <a:off x="996172" y="4633625"/>
              <a:ext cx="4472522" cy="540000"/>
              <a:chOff x="1635964" y="1686127"/>
              <a:chExt cx="4982748" cy="601602"/>
            </a:xfrm>
          </p:grpSpPr>
          <p:sp>
            <p:nvSpPr>
              <p:cNvPr id="6" name="圆角矩形 5"/>
              <p:cNvSpPr/>
              <p:nvPr/>
            </p:nvSpPr>
            <p:spPr>
              <a:xfrm>
                <a:off x="1852333" y="1729911"/>
                <a:ext cx="4766379" cy="528105"/>
              </a:xfrm>
              <a:prstGeom prst="roundRect">
                <a:avLst/>
              </a:prstGeom>
              <a:solidFill>
                <a:srgbClr val="711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614181">
                <a:off x="1635965" y="1686126"/>
                <a:ext cx="601602" cy="601603"/>
              </a:xfrm>
              <a:prstGeom prst="rect">
                <a:avLst/>
              </a:prstGeom>
              <a:solidFill>
                <a:srgbClr val="A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5" name="文本框 4"/>
            <p:cNvSpPr txBox="1"/>
            <p:nvPr/>
          </p:nvSpPr>
          <p:spPr>
            <a:xfrm>
              <a:off x="885653" y="4611237"/>
              <a:ext cx="4715121" cy="584775"/>
            </a:xfrm>
            <a:prstGeom prst="rect">
              <a:avLst/>
            </a:prstGeom>
            <a:noFill/>
          </p:spPr>
          <p:txBody>
            <a:bodyPr wrap="square" rtlCol="0">
              <a:spAutoFit/>
            </a:bodyPr>
            <a:lstStyle/>
            <a:p>
              <a:r>
                <a:rPr lang="zh-CN" altLang="en-US" sz="3200" b="1" dirty="0" smtClean="0">
                  <a:solidFill>
                    <a:prstClr val="white"/>
                  </a:solidFill>
                  <a:latin typeface="华文楷体" panose="02010600040101010101" pitchFamily="2" charset="-122"/>
                  <a:ea typeface="华文楷体" panose="02010600040101010101" pitchFamily="2" charset="-122"/>
                </a:rPr>
                <a:t>三</a:t>
              </a:r>
              <a:r>
                <a:rPr lang="en-US" altLang="zh-CN" sz="3200" b="1"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国共合作与国民革命</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grpSp>
        <p:nvGrpSpPr>
          <p:cNvPr id="8" name="组合 7"/>
          <p:cNvGrpSpPr/>
          <p:nvPr/>
        </p:nvGrpSpPr>
        <p:grpSpPr>
          <a:xfrm>
            <a:off x="2872150" y="1878377"/>
            <a:ext cx="445481" cy="469613"/>
            <a:chOff x="2121873" y="1511588"/>
            <a:chExt cx="445481" cy="469613"/>
          </a:xfrm>
        </p:grpSpPr>
        <p:sp>
          <p:nvSpPr>
            <p:cNvPr id="9" name="矩形 8"/>
            <p:cNvSpPr/>
            <p:nvPr/>
          </p:nvSpPr>
          <p:spPr>
            <a:xfrm>
              <a:off x="2121873" y="1511588"/>
              <a:ext cx="363415" cy="363415"/>
            </a:xfrm>
            <a:prstGeom prst="rect">
              <a:avLst/>
            </a:prstGeom>
            <a:solidFill>
              <a:srgbClr val="71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2321171" y="1735018"/>
              <a:ext cx="246183" cy="246183"/>
            </a:xfrm>
            <a:prstGeom prst="rect">
              <a:avLst/>
            </a:prstGeom>
            <a:solidFill>
              <a:srgbClr val="AE0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E0203"/>
                </a:solidFill>
              </a:endParaRPr>
            </a:p>
          </p:txBody>
        </p:sp>
      </p:grpSp>
      <p:sp>
        <p:nvSpPr>
          <p:cNvPr id="11" name="文本框 10"/>
          <p:cNvSpPr txBox="1"/>
          <p:nvPr/>
        </p:nvSpPr>
        <p:spPr>
          <a:xfrm>
            <a:off x="3434861" y="1606423"/>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国民革命</a:t>
            </a:r>
            <a:endParaRPr lang="zh-CN" altLang="en-US" sz="3000" dirty="0">
              <a:solidFill>
                <a:prstClr val="black"/>
              </a:solidFill>
              <a:latin typeface="黑体" panose="02010609060101010101" pitchFamily="49" charset="-122"/>
              <a:ea typeface="黑体" panose="02010609060101010101" pitchFamily="49" charset="-122"/>
            </a:endParaRPr>
          </a:p>
        </p:txBody>
      </p:sp>
      <p:cxnSp>
        <p:nvCxnSpPr>
          <p:cNvPr id="12" name="直接连接符 11"/>
          <p:cNvCxnSpPr/>
          <p:nvPr/>
        </p:nvCxnSpPr>
        <p:spPr>
          <a:xfrm flipV="1">
            <a:off x="3434861" y="2189905"/>
            <a:ext cx="5556738" cy="23447"/>
          </a:xfrm>
          <a:prstGeom prst="line">
            <a:avLst/>
          </a:prstGeom>
          <a:ln w="12700">
            <a:solidFill>
              <a:srgbClr val="711000"/>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5158150" y="2308144"/>
            <a:ext cx="1905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dirty="0">
                <a:solidFill>
                  <a:srgbClr val="FF0066"/>
                </a:solidFill>
                <a:latin typeface="华文楷体" panose="02010600040101010101" pitchFamily="2" charset="-122"/>
                <a:ea typeface="华文楷体" panose="02010600040101010101" pitchFamily="2" charset="-122"/>
              </a:rPr>
              <a:t>北伐战争</a:t>
            </a:r>
          </a:p>
        </p:txBody>
      </p:sp>
      <p:graphicFrame>
        <p:nvGraphicFramePr>
          <p:cNvPr id="14" name="Group 30"/>
          <p:cNvGraphicFramePr>
            <a:graphicFrameLocks/>
          </p:cNvGraphicFramePr>
          <p:nvPr>
            <p:extLst>
              <p:ext uri="{D42A27DB-BD31-4B8C-83A1-F6EECF244321}">
                <p14:modId xmlns:p14="http://schemas.microsoft.com/office/powerpoint/2010/main" val="609712446"/>
              </p:ext>
            </p:extLst>
          </p:nvPr>
        </p:nvGraphicFramePr>
        <p:xfrm>
          <a:off x="1602510" y="2953934"/>
          <a:ext cx="8926945" cy="3086981"/>
        </p:xfrm>
        <a:graphic>
          <a:graphicData uri="http://schemas.openxmlformats.org/drawingml/2006/table">
            <a:tbl>
              <a:tblPr/>
              <a:tblGrid>
                <a:gridCol w="1206344">
                  <a:extLst>
                    <a:ext uri="{9D8B030D-6E8A-4147-A177-3AD203B41FA5}">
                      <a16:colId xmlns:a16="http://schemas.microsoft.com/office/drawing/2014/main" val="20000"/>
                    </a:ext>
                  </a:extLst>
                </a:gridCol>
                <a:gridCol w="7720601">
                  <a:extLst>
                    <a:ext uri="{9D8B030D-6E8A-4147-A177-3AD203B41FA5}">
                      <a16:colId xmlns:a16="http://schemas.microsoft.com/office/drawing/2014/main" val="20001"/>
                    </a:ext>
                  </a:extLst>
                </a:gridCol>
              </a:tblGrid>
              <a:tr h="956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条件</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25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对象</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25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时间</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zh-CN" altLang="zh-CN" sz="2800" b="1" kern="1200" dirty="0" smtClean="0">
                        <a:solidFill>
                          <a:srgbClr val="0000FF"/>
                        </a:solidFill>
                        <a:latin typeface="华文楷体" panose="02010600040101010101" pitchFamily="2" charset="-122"/>
                        <a:ea typeface="华文楷体" panose="02010600040101010101" pitchFamily="2" charset="-122"/>
                        <a:cs typeface="+mn-cs"/>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25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结果</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25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影响</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5" name="矩形 14"/>
          <p:cNvSpPr>
            <a:spLocks noChangeArrowheads="1"/>
          </p:cNvSpPr>
          <p:nvPr/>
        </p:nvSpPr>
        <p:spPr bwMode="auto">
          <a:xfrm>
            <a:off x="2872150" y="3033641"/>
            <a:ext cx="74999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2800" b="1" dirty="0">
                <a:solidFill>
                  <a:srgbClr val="0000FF"/>
                </a:solidFill>
                <a:latin typeface="华文楷体" panose="02010600040101010101" pitchFamily="2" charset="-122"/>
                <a:ea typeface="华文楷体" panose="02010600040101010101" pitchFamily="2" charset="-122"/>
              </a:rPr>
              <a:t>1925</a:t>
            </a:r>
            <a:r>
              <a:rPr lang="zh-CN" altLang="en-US" sz="2800" b="1" dirty="0">
                <a:solidFill>
                  <a:srgbClr val="0000FF"/>
                </a:solidFill>
                <a:latin typeface="华文楷体" panose="02010600040101010101" pitchFamily="2" charset="-122"/>
                <a:ea typeface="华文楷体" panose="02010600040101010101" pitchFamily="2" charset="-122"/>
              </a:rPr>
              <a:t>年国民政府成立；两次东征消灭陈炯明的势力，巩固广东革命根据地</a:t>
            </a:r>
          </a:p>
        </p:txBody>
      </p:sp>
      <p:sp>
        <p:nvSpPr>
          <p:cNvPr id="16" name="矩形 15"/>
          <p:cNvSpPr>
            <a:spLocks noChangeArrowheads="1"/>
          </p:cNvSpPr>
          <p:nvPr/>
        </p:nvSpPr>
        <p:spPr bwMode="auto">
          <a:xfrm>
            <a:off x="2872150" y="3921157"/>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吴佩孚、孙传芳、张作霖</a:t>
            </a:r>
          </a:p>
        </p:txBody>
      </p:sp>
      <p:sp>
        <p:nvSpPr>
          <p:cNvPr id="17" name="矩形 16"/>
          <p:cNvSpPr>
            <a:spLocks noChangeArrowheads="1"/>
          </p:cNvSpPr>
          <p:nvPr/>
        </p:nvSpPr>
        <p:spPr bwMode="auto">
          <a:xfrm>
            <a:off x="2962564" y="4491327"/>
            <a:ext cx="121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en-US" altLang="zh-CN" sz="2800" b="1" dirty="0">
                <a:solidFill>
                  <a:srgbClr val="0000FF"/>
                </a:solidFill>
                <a:latin typeface="华文楷体" panose="02010600040101010101" pitchFamily="2" charset="-122"/>
                <a:ea typeface="华文楷体" panose="02010600040101010101" pitchFamily="2" charset="-122"/>
              </a:rPr>
              <a:t>1926</a:t>
            </a:r>
            <a:r>
              <a:rPr lang="zh-CN" altLang="en-US" sz="2800" b="1" dirty="0">
                <a:solidFill>
                  <a:srgbClr val="0000FF"/>
                </a:solidFill>
                <a:latin typeface="华文楷体" panose="02010600040101010101" pitchFamily="2" charset="-122"/>
                <a:ea typeface="华文楷体" panose="02010600040101010101" pitchFamily="2" charset="-122"/>
              </a:rPr>
              <a:t>年</a:t>
            </a:r>
          </a:p>
        </p:txBody>
      </p:sp>
      <p:sp>
        <p:nvSpPr>
          <p:cNvPr id="18" name="矩形 17"/>
          <p:cNvSpPr>
            <a:spLocks noChangeArrowheads="1"/>
          </p:cNvSpPr>
          <p:nvPr/>
        </p:nvSpPr>
        <p:spPr bwMode="auto">
          <a:xfrm>
            <a:off x="2872150" y="4945903"/>
            <a:ext cx="7113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革命势力从珠江流域发展到长江流域</a:t>
            </a:r>
          </a:p>
        </p:txBody>
      </p:sp>
      <p:sp>
        <p:nvSpPr>
          <p:cNvPr id="19" name="矩形 18"/>
          <p:cNvSpPr>
            <a:spLocks noChangeArrowheads="1"/>
          </p:cNvSpPr>
          <p:nvPr/>
        </p:nvSpPr>
        <p:spPr bwMode="auto">
          <a:xfrm>
            <a:off x="2962564" y="5517041"/>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r>
              <a:rPr lang="zh-CN" altLang="en-US" sz="2800" b="1" dirty="0">
                <a:solidFill>
                  <a:srgbClr val="0000FF"/>
                </a:solidFill>
                <a:latin typeface="华文楷体" panose="02010600040101010101" pitchFamily="2" charset="-122"/>
                <a:ea typeface="华文楷体" panose="02010600040101010101" pitchFamily="2" charset="-122"/>
              </a:rPr>
              <a:t>基本上推翻了北洋军阀的统治</a:t>
            </a:r>
          </a:p>
        </p:txBody>
      </p:sp>
    </p:spTree>
    <p:extLst>
      <p:ext uri="{BB962C8B-B14F-4D97-AF65-F5344CB8AC3E}">
        <p14:creationId xmlns:p14="http://schemas.microsoft.com/office/powerpoint/2010/main" val="39294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04975" y="971550"/>
            <a:ext cx="10429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    下图是中国近代民主革命时期的一幅战争示意图</a:t>
            </a:r>
            <a:r>
              <a:rPr lang="zh-CN" altLang="en-US" sz="2800" b="1" dirty="0" smtClean="0">
                <a:latin typeface="华文楷体" panose="02010600040101010101" pitchFamily="2" charset="-122"/>
                <a:ea typeface="华文楷体" panose="02010600040101010101" pitchFamily="2" charset="-122"/>
                <a:cs typeface="Times New Roman" panose="02020603050405020304" pitchFamily="18" charset="0"/>
              </a:rPr>
              <a:t>，据</a:t>
            </a: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图中信息判断在这次战争的进程中</a:t>
            </a:r>
            <a:endParaRPr lang="zh-CN" altLang="en-US" sz="2800" b="1" dirty="0">
              <a:latin typeface="华文楷体" panose="02010600040101010101" pitchFamily="2" charset="-122"/>
              <a:ea typeface="华文楷体" panose="02010600040101010101" pitchFamily="2" charset="-122"/>
            </a:endParaRPr>
          </a:p>
        </p:txBody>
      </p:sp>
      <p:pic>
        <p:nvPicPr>
          <p:cNvPr id="3" name="图片 1" descr=" 中学历史教学园地（www.zxls.com）——全国文章总量、访问量最大的历史教学网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884888"/>
            <a:ext cx="64770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133475" y="5234773"/>
            <a:ext cx="95670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667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A</a:t>
            </a: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歼灭了所有的反动军阀	</a:t>
            </a:r>
            <a:r>
              <a:rPr lang="zh-CN" altLang="en-US" sz="28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en-US" altLang="zh-CN" sz="2800" b="1" dirty="0" smtClean="0">
                <a:latin typeface="Times New Roman" panose="02020603050405020304" pitchFamily="18" charset="0"/>
                <a:ea typeface="华文楷体" panose="02010600040101010101" pitchFamily="2" charset="-122"/>
                <a:cs typeface="Times New Roman" panose="02020603050405020304" pitchFamily="18" charset="0"/>
              </a:rPr>
              <a:t>B</a:t>
            </a: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国共两党达成亲密合作</a:t>
            </a:r>
            <a:endParaRPr lang="zh-CN" altLang="en-US" sz="2800" b="1" dirty="0">
              <a:latin typeface="华文楷体" panose="02010600040101010101" pitchFamily="2" charset="-122"/>
              <a:ea typeface="华文楷体" panose="02010600040101010101" pitchFamily="2" charset="-122"/>
            </a:endParaRPr>
          </a:p>
          <a:p>
            <a:pPr>
              <a:spcBef>
                <a:spcPct val="0"/>
              </a:spcBef>
              <a:buFontTx/>
              <a:buNone/>
            </a:pPr>
            <a:r>
              <a:rPr lang="en-US" altLang="zh-CN" sz="2800" b="1" dirty="0">
                <a:latin typeface="Times New Roman" panose="02020603050405020304" pitchFamily="18" charset="0"/>
                <a:ea typeface="华文楷体" panose="02010600040101010101" pitchFamily="2" charset="-122"/>
                <a:cs typeface="Times New Roman" panose="02020603050405020304" pitchFamily="18" charset="0"/>
              </a:rPr>
              <a:t>C</a:t>
            </a: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建立了农村革命根据地	</a:t>
            </a:r>
            <a:r>
              <a:rPr lang="zh-CN" altLang="en-US" sz="2800" b="1" dirty="0" smtClean="0">
                <a:latin typeface="华文楷体" panose="02010600040101010101" pitchFamily="2" charset="-122"/>
                <a:ea typeface="华文楷体" panose="02010600040101010101" pitchFamily="2" charset="-122"/>
                <a:cs typeface="Times New Roman" panose="02020603050405020304" pitchFamily="18" charset="0"/>
              </a:rPr>
              <a:t>     </a:t>
            </a:r>
            <a:r>
              <a:rPr lang="zh-CN" altLang="en-US" sz="2800" b="1" dirty="0" smtClean="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800" b="1" dirty="0" smtClean="0">
                <a:latin typeface="Times New Roman" panose="02020603050405020304" pitchFamily="18" charset="0"/>
                <a:ea typeface="华文楷体" panose="02010600040101010101" pitchFamily="2" charset="-122"/>
                <a:cs typeface="Times New Roman" panose="02020603050405020304" pitchFamily="18" charset="0"/>
              </a:rPr>
              <a:t>D</a:t>
            </a:r>
            <a:r>
              <a:rPr lang="zh-CN" altLang="en-US" sz="2800" b="1"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800" b="1" dirty="0">
                <a:latin typeface="华文楷体" panose="02010600040101010101" pitchFamily="2" charset="-122"/>
                <a:ea typeface="华文楷体" panose="02010600040101010101" pitchFamily="2" charset="-122"/>
                <a:cs typeface="Times New Roman" panose="02020603050405020304" pitchFamily="18" charset="0"/>
              </a:rPr>
              <a:t>出现了革命的高潮阶段</a:t>
            </a:r>
            <a:endParaRPr lang="zh-CN" altLang="en-US" sz="2800" b="1" dirty="0">
              <a:latin typeface="华文楷体" panose="02010600040101010101" pitchFamily="2" charset="-122"/>
              <a:ea typeface="华文楷体" panose="02010600040101010101" pitchFamily="2" charset="-122"/>
            </a:endParaRPr>
          </a:p>
        </p:txBody>
      </p:sp>
      <p:sp>
        <p:nvSpPr>
          <p:cNvPr id="5" name="TextBox 10"/>
          <p:cNvSpPr txBox="1">
            <a:spLocks noChangeArrowheads="1"/>
          </p:cNvSpPr>
          <p:nvPr/>
        </p:nvSpPr>
        <p:spPr bwMode="auto">
          <a:xfrm>
            <a:off x="288927" y="971550"/>
            <a:ext cx="1073150" cy="1117600"/>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及时巩固</a:t>
            </a:r>
          </a:p>
        </p:txBody>
      </p:sp>
      <p:sp>
        <p:nvSpPr>
          <p:cNvPr id="6" name="Text Box 8"/>
          <p:cNvSpPr txBox="1">
            <a:spLocks noChangeArrowheads="1"/>
          </p:cNvSpPr>
          <p:nvPr/>
        </p:nvSpPr>
        <p:spPr bwMode="auto">
          <a:xfrm>
            <a:off x="10540561" y="2518386"/>
            <a:ext cx="554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D</a:t>
            </a:r>
          </a:p>
        </p:txBody>
      </p:sp>
    </p:spTree>
    <p:extLst>
      <p:ext uri="{BB962C8B-B14F-4D97-AF65-F5344CB8AC3E}">
        <p14:creationId xmlns:p14="http://schemas.microsoft.com/office/powerpoint/2010/main" val="34725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63418" y="955387"/>
            <a:ext cx="11176000" cy="3539430"/>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1927</a:t>
            </a:r>
            <a:r>
              <a:rPr lang="zh-CN" altLang="en-US" sz="2800" b="1"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3</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26</a:t>
            </a:r>
            <a:r>
              <a:rPr lang="zh-CN" altLang="en-US" sz="2800" b="1" dirty="0">
                <a:solidFill>
                  <a:schemeClr val="bg1"/>
                </a:solidFill>
                <a:latin typeface="华文楷体" panose="02010600040101010101" pitchFamily="2" charset="-122"/>
                <a:ea typeface="华文楷体" panose="02010600040101010101" pitchFamily="2" charset="-122"/>
              </a:rPr>
              <a:t>日下午，蒋介石来到上海。陈独秀提出发动罢工的“第一先决条件要得到国民党及老蒋的同意”。</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6</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28</a:t>
            </a:r>
            <a:r>
              <a:rPr lang="zh-CN" altLang="en-US" sz="2800" b="1" dirty="0">
                <a:solidFill>
                  <a:schemeClr val="bg1"/>
                </a:solidFill>
                <a:latin typeface="华文楷体" panose="02010600040101010101" pitchFamily="2" charset="-122"/>
                <a:ea typeface="华文楷体" panose="02010600040101010101" pitchFamily="2" charset="-122"/>
              </a:rPr>
              <a:t>日，中共中央宣布解散湖北省总工会纠察队。</a:t>
            </a:r>
          </a:p>
          <a:p>
            <a:pPr eaLnBrk="1" hangingPunct="1">
              <a:spcBef>
                <a:spcPct val="0"/>
              </a:spcBef>
              <a:buFontTx/>
              <a:buNone/>
            </a:pPr>
            <a:r>
              <a:rPr lang="zh-CN" altLang="en-US" sz="2800" b="1" dirty="0">
                <a:solidFill>
                  <a:schemeClr val="bg1"/>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6</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30</a:t>
            </a:r>
            <a:r>
              <a:rPr lang="zh-CN" altLang="en-US" sz="2800" b="1" dirty="0">
                <a:solidFill>
                  <a:schemeClr val="bg1"/>
                </a:solidFill>
                <a:latin typeface="华文楷体" panose="02010600040101010101" pitchFamily="2" charset="-122"/>
                <a:ea typeface="华文楷体" panose="02010600040101010101" pitchFamily="2" charset="-122"/>
              </a:rPr>
              <a:t>日，中共中央为了“推迟”武汉国民党的叛变，通过了陈独秀授意瞿秋白起草的国共两党关系十一条决议案，将革命领导权也拱手让给了国民党。妥协退让已经迟到无可再退的地步。</a:t>
            </a:r>
          </a:p>
        </p:txBody>
      </p:sp>
      <p:sp>
        <p:nvSpPr>
          <p:cNvPr id="3" name="TextBox 10"/>
          <p:cNvSpPr txBox="1">
            <a:spLocks noChangeArrowheads="1"/>
          </p:cNvSpPr>
          <p:nvPr/>
        </p:nvSpPr>
        <p:spPr bwMode="auto">
          <a:xfrm>
            <a:off x="9314872" y="2343729"/>
            <a:ext cx="1925783" cy="584775"/>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latin typeface="华文楷体" panose="02010600040101010101" pitchFamily="2" charset="-122"/>
                <a:ea typeface="华文楷体" panose="02010600040101010101" pitchFamily="2" charset="-122"/>
              </a:rPr>
              <a:t>右倾错误</a:t>
            </a:r>
          </a:p>
        </p:txBody>
      </p:sp>
      <p:sp>
        <p:nvSpPr>
          <p:cNvPr id="4" name="TextBox 4"/>
          <p:cNvSpPr txBox="1">
            <a:spLocks noChangeArrowheads="1"/>
          </p:cNvSpPr>
          <p:nvPr/>
        </p:nvSpPr>
        <p:spPr bwMode="auto">
          <a:xfrm>
            <a:off x="4513118" y="4590434"/>
            <a:ext cx="3276600" cy="523220"/>
          </a:xfrm>
          <a:prstGeom prst="rect">
            <a:avLst/>
          </a:prstGeom>
          <a:solidFill>
            <a:schemeClr val="bg1"/>
          </a:solidFill>
          <a:ln w="25400">
            <a:solidFill>
              <a:srgbClr val="FF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国民革命失败原因</a:t>
            </a:r>
          </a:p>
        </p:txBody>
      </p:sp>
      <p:sp>
        <p:nvSpPr>
          <p:cNvPr id="5" name="Text Box 7"/>
          <p:cNvSpPr txBox="1">
            <a:spLocks noChangeArrowheads="1"/>
          </p:cNvSpPr>
          <p:nvPr/>
        </p:nvSpPr>
        <p:spPr bwMode="auto">
          <a:xfrm>
            <a:off x="1886527" y="5113654"/>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1</a:t>
            </a:r>
            <a:r>
              <a:rPr lang="zh-CN" altLang="en-US" sz="2800" b="1" dirty="0">
                <a:latin typeface="华文楷体" panose="02010600040101010101" pitchFamily="2" charset="-122"/>
                <a:ea typeface="华文楷体" panose="02010600040101010101" pitchFamily="2" charset="-122"/>
              </a:rPr>
              <a:t>）主观：以陈独秀为代表的共产党人坚持右倾错误</a:t>
            </a:r>
          </a:p>
        </p:txBody>
      </p:sp>
      <p:sp>
        <p:nvSpPr>
          <p:cNvPr id="6" name="Text Box 8"/>
          <p:cNvSpPr txBox="1">
            <a:spLocks noChangeArrowheads="1"/>
          </p:cNvSpPr>
          <p:nvPr/>
        </p:nvSpPr>
        <p:spPr bwMode="auto">
          <a:xfrm>
            <a:off x="1886527" y="5623602"/>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2</a:t>
            </a:r>
            <a:r>
              <a:rPr lang="zh-CN" altLang="en-US" sz="2800" b="1" dirty="0">
                <a:latin typeface="华文楷体" panose="02010600040101010101" pitchFamily="2" charset="-122"/>
                <a:ea typeface="华文楷体" panose="02010600040101010101" pitchFamily="2" charset="-122"/>
              </a:rPr>
              <a:t>）客观：国民党右派发动政变，叛变革命</a:t>
            </a:r>
          </a:p>
        </p:txBody>
      </p:sp>
    </p:spTree>
    <p:extLst>
      <p:ext uri="{BB962C8B-B14F-4D97-AF65-F5344CB8AC3E}">
        <p14:creationId xmlns:p14="http://schemas.microsoft.com/office/powerpoint/2010/main" val="3821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42875" y="906463"/>
            <a:ext cx="1950086" cy="584775"/>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smtClean="0">
                <a:latin typeface="华文楷体" panose="02010600040101010101" pitchFamily="2" charset="-122"/>
                <a:ea typeface="华文楷体" panose="02010600040101010101" pitchFamily="2" charset="-122"/>
              </a:rPr>
              <a:t>归纳总结</a:t>
            </a:r>
            <a:endParaRPr lang="zh-CN" altLang="en-US" b="1" dirty="0">
              <a:latin typeface="华文楷体" panose="02010600040101010101" pitchFamily="2" charset="-122"/>
              <a:ea typeface="华文楷体" panose="02010600040101010101" pitchFamily="2" charset="-122"/>
            </a:endParaRPr>
          </a:p>
        </p:txBody>
      </p:sp>
      <p:grpSp>
        <p:nvGrpSpPr>
          <p:cNvPr id="3" name="组合 2"/>
          <p:cNvGrpSpPr/>
          <p:nvPr/>
        </p:nvGrpSpPr>
        <p:grpSpPr>
          <a:xfrm>
            <a:off x="2358307" y="2491757"/>
            <a:ext cx="4722792" cy="597893"/>
            <a:chOff x="996173" y="2188583"/>
            <a:chExt cx="4722792" cy="597893"/>
          </a:xfrm>
        </p:grpSpPr>
        <p:grpSp>
          <p:nvGrpSpPr>
            <p:cNvPr id="4" name="组合 3"/>
            <p:cNvGrpSpPr/>
            <p:nvPr/>
          </p:nvGrpSpPr>
          <p:grpSpPr>
            <a:xfrm>
              <a:off x="996173" y="2188583"/>
              <a:ext cx="3287795" cy="540000"/>
              <a:chOff x="1635964" y="1686127"/>
              <a:chExt cx="3662867" cy="601602"/>
            </a:xfrm>
          </p:grpSpPr>
          <p:sp>
            <p:nvSpPr>
              <p:cNvPr id="6" name="圆角矩形 5"/>
              <p:cNvSpPr/>
              <p:nvPr/>
            </p:nvSpPr>
            <p:spPr>
              <a:xfrm>
                <a:off x="1852333" y="1729911"/>
                <a:ext cx="3446498" cy="528105"/>
              </a:xfrm>
              <a:prstGeom prst="roundRect">
                <a:avLst/>
              </a:prstGeom>
              <a:solidFill>
                <a:srgbClr val="01431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614181">
                <a:off x="1635965" y="1686126"/>
                <a:ext cx="601602" cy="601603"/>
              </a:xfrm>
              <a:prstGeom prst="rect">
                <a:avLst/>
              </a:prstGeom>
              <a:solidFill>
                <a:srgbClr val="0162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5" name="文本框 4"/>
            <p:cNvSpPr txBox="1"/>
            <p:nvPr/>
          </p:nvSpPr>
          <p:spPr>
            <a:xfrm>
              <a:off x="1003844" y="2201701"/>
              <a:ext cx="4715121" cy="584775"/>
            </a:xfrm>
            <a:prstGeom prst="rect">
              <a:avLst/>
            </a:prstGeom>
            <a:noFill/>
          </p:spPr>
          <p:txBody>
            <a:bodyPr wrap="square" rtlCol="0">
              <a:spAutoFit/>
            </a:bodyPr>
            <a:lstStyle/>
            <a:p>
              <a:r>
                <a:rPr lang="zh-CN" altLang="en-US" sz="3200" b="1" dirty="0">
                  <a:solidFill>
                    <a:prstClr val="white"/>
                  </a:solidFill>
                  <a:latin typeface="华文楷体" panose="02010600040101010101" pitchFamily="2" charset="-122"/>
                  <a:ea typeface="华文楷体" panose="02010600040101010101" pitchFamily="2" charset="-122"/>
                </a:rPr>
                <a:t>一</a:t>
              </a:r>
              <a:r>
                <a:rPr lang="en-US" altLang="zh-CN" sz="2400"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五四运动</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sp>
        <p:nvSpPr>
          <p:cNvPr id="8" name="标题 1"/>
          <p:cNvSpPr txBox="1">
            <a:spLocks/>
          </p:cNvSpPr>
          <p:nvPr/>
        </p:nvSpPr>
        <p:spPr>
          <a:xfrm>
            <a:off x="2734196" y="995384"/>
            <a:ext cx="8358360" cy="1032338"/>
          </a:xfrm>
          <a:prstGeom prst="rect">
            <a:avLst/>
          </a:prstGeom>
          <a:solidFill>
            <a:srgbClr val="FF0000"/>
          </a:solidFill>
        </p:spPr>
        <p:txBody>
          <a:bodyPr/>
          <a:lstStyle>
            <a:lvl1pPr algn="ctr" defTabSz="914400" rtl="0" eaLnBrk="1" latinLnBrk="0" hangingPunct="1">
              <a:lnSpc>
                <a:spcPct val="90000"/>
              </a:lnSpc>
              <a:spcBef>
                <a:spcPct val="0"/>
              </a:spcBef>
              <a:buNone/>
              <a:defRPr sz="3400" kern="1200">
                <a:solidFill>
                  <a:schemeClr val="tx1"/>
                </a:solidFill>
                <a:latin typeface="黑体" panose="02010609060101010101" pitchFamily="49" charset="-122"/>
                <a:ea typeface="黑体" panose="02010609060101010101" pitchFamily="49" charset="-122"/>
                <a:cs typeface="+mj-cs"/>
              </a:defRPr>
            </a:lvl1pPr>
          </a:lstStyle>
          <a:p>
            <a:r>
              <a:rPr lang="zh-CN" altLang="en-US" sz="3000" dirty="0" smtClean="0">
                <a:solidFill>
                  <a:schemeClr val="bg1"/>
                </a:solidFill>
              </a:rPr>
              <a:t>五四运动与中国共产党的诞生</a:t>
            </a:r>
            <a:r>
              <a:rPr lang="en-US" altLang="zh-CN" sz="3000" dirty="0" smtClean="0">
                <a:solidFill>
                  <a:schemeClr val="bg1"/>
                </a:solidFill>
              </a:rPr>
              <a:t/>
            </a:r>
            <a:br>
              <a:rPr lang="en-US" altLang="zh-CN" sz="3000" dirty="0" smtClean="0">
                <a:solidFill>
                  <a:schemeClr val="bg1"/>
                </a:solidFill>
              </a:rPr>
            </a:br>
            <a:r>
              <a:rPr lang="en-US" altLang="zh-CN" sz="3000" dirty="0" smtClean="0">
                <a:solidFill>
                  <a:schemeClr val="bg1"/>
                </a:solidFill>
              </a:rPr>
              <a:t>                           ——</a:t>
            </a:r>
            <a:r>
              <a:rPr lang="zh-CN" altLang="en-US" sz="3000" dirty="0" smtClean="0">
                <a:solidFill>
                  <a:schemeClr val="bg1"/>
                </a:solidFill>
              </a:rPr>
              <a:t>陈独秀时代</a:t>
            </a:r>
            <a:endParaRPr lang="zh-CN" altLang="en-US" sz="3000" dirty="0">
              <a:solidFill>
                <a:schemeClr val="bg1"/>
              </a:solidFill>
            </a:endParaRPr>
          </a:p>
        </p:txBody>
      </p:sp>
      <p:grpSp>
        <p:nvGrpSpPr>
          <p:cNvPr id="9" name="组合 8"/>
          <p:cNvGrpSpPr/>
          <p:nvPr/>
        </p:nvGrpSpPr>
        <p:grpSpPr>
          <a:xfrm>
            <a:off x="2198255" y="4902298"/>
            <a:ext cx="4715121" cy="584775"/>
            <a:chOff x="885653" y="4611237"/>
            <a:chExt cx="4715121" cy="584775"/>
          </a:xfrm>
        </p:grpSpPr>
        <p:grpSp>
          <p:nvGrpSpPr>
            <p:cNvPr id="10" name="组合 9"/>
            <p:cNvGrpSpPr/>
            <p:nvPr/>
          </p:nvGrpSpPr>
          <p:grpSpPr>
            <a:xfrm>
              <a:off x="996172" y="4633625"/>
              <a:ext cx="4472522" cy="540000"/>
              <a:chOff x="1635964" y="1686127"/>
              <a:chExt cx="4982748" cy="601602"/>
            </a:xfrm>
          </p:grpSpPr>
          <p:sp>
            <p:nvSpPr>
              <p:cNvPr id="12" name="圆角矩形 11"/>
              <p:cNvSpPr/>
              <p:nvPr/>
            </p:nvSpPr>
            <p:spPr>
              <a:xfrm>
                <a:off x="1852333" y="1729911"/>
                <a:ext cx="4766379" cy="528105"/>
              </a:xfrm>
              <a:prstGeom prst="roundRect">
                <a:avLst/>
              </a:prstGeom>
              <a:solidFill>
                <a:srgbClr val="711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18614181">
                <a:off x="1635965" y="1686126"/>
                <a:ext cx="601602" cy="601603"/>
              </a:xfrm>
              <a:prstGeom prst="rect">
                <a:avLst/>
              </a:prstGeom>
              <a:solidFill>
                <a:srgbClr val="A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1" name="文本框 10"/>
            <p:cNvSpPr txBox="1"/>
            <p:nvPr/>
          </p:nvSpPr>
          <p:spPr>
            <a:xfrm>
              <a:off x="885653" y="4611237"/>
              <a:ext cx="4715121" cy="584775"/>
            </a:xfrm>
            <a:prstGeom prst="rect">
              <a:avLst/>
            </a:prstGeom>
            <a:noFill/>
          </p:spPr>
          <p:txBody>
            <a:bodyPr wrap="square" rtlCol="0">
              <a:spAutoFit/>
            </a:bodyPr>
            <a:lstStyle/>
            <a:p>
              <a:r>
                <a:rPr lang="zh-CN" altLang="en-US" sz="3200" b="1" dirty="0" smtClean="0">
                  <a:solidFill>
                    <a:prstClr val="white"/>
                  </a:solidFill>
                  <a:latin typeface="华文楷体" panose="02010600040101010101" pitchFamily="2" charset="-122"/>
                  <a:ea typeface="华文楷体" panose="02010600040101010101" pitchFamily="2" charset="-122"/>
                </a:rPr>
                <a:t>三</a:t>
              </a:r>
              <a:r>
                <a:rPr lang="en-US" altLang="zh-CN" sz="3200" b="1"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国共合作与国民革命</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grpSp>
        <p:nvGrpSpPr>
          <p:cNvPr id="14" name="组合 13"/>
          <p:cNvGrpSpPr/>
          <p:nvPr/>
        </p:nvGrpSpPr>
        <p:grpSpPr>
          <a:xfrm>
            <a:off x="2247788" y="3745294"/>
            <a:ext cx="4715121" cy="599580"/>
            <a:chOff x="913411" y="3505024"/>
            <a:chExt cx="4715121" cy="599580"/>
          </a:xfrm>
        </p:grpSpPr>
        <p:grpSp>
          <p:nvGrpSpPr>
            <p:cNvPr id="15" name="组合 14"/>
            <p:cNvGrpSpPr/>
            <p:nvPr/>
          </p:nvGrpSpPr>
          <p:grpSpPr>
            <a:xfrm>
              <a:off x="996172" y="3505024"/>
              <a:ext cx="3287795" cy="540000"/>
              <a:chOff x="1635964" y="1686127"/>
              <a:chExt cx="3662867" cy="601602"/>
            </a:xfrm>
          </p:grpSpPr>
          <p:sp>
            <p:nvSpPr>
              <p:cNvPr id="17" name="圆角矩形 16"/>
              <p:cNvSpPr/>
              <p:nvPr/>
            </p:nvSpPr>
            <p:spPr>
              <a:xfrm>
                <a:off x="1852333" y="1729911"/>
                <a:ext cx="3446498" cy="528105"/>
              </a:xfrm>
              <a:prstGeom prst="roundRect">
                <a:avLst/>
              </a:prstGeom>
              <a:solidFill>
                <a:srgbClr val="014E6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rot="18614181">
                <a:off x="1635965" y="1686126"/>
                <a:ext cx="601602" cy="601603"/>
              </a:xfrm>
              <a:prstGeom prst="rect">
                <a:avLst/>
              </a:prstGeom>
              <a:solidFill>
                <a:srgbClr val="1784A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6" name="文本框 15"/>
            <p:cNvSpPr txBox="1"/>
            <p:nvPr/>
          </p:nvSpPr>
          <p:spPr>
            <a:xfrm>
              <a:off x="913411" y="3519829"/>
              <a:ext cx="4715121" cy="584775"/>
            </a:xfrm>
            <a:prstGeom prst="rect">
              <a:avLst/>
            </a:prstGeom>
            <a:noFill/>
          </p:spPr>
          <p:txBody>
            <a:bodyPr wrap="square" rtlCol="0">
              <a:spAutoFit/>
            </a:bodyPr>
            <a:lstStyle/>
            <a:p>
              <a:r>
                <a:rPr lang="zh-CN" altLang="en-US" sz="3200" dirty="0" smtClean="0">
                  <a:solidFill>
                    <a:prstClr val="white"/>
                  </a:solidFill>
                  <a:latin typeface="华文楷体" panose="02010600040101010101" pitchFamily="2" charset="-122"/>
                  <a:ea typeface="华文楷体" panose="02010600040101010101" pitchFamily="2" charset="-122"/>
                </a:rPr>
                <a:t>二</a:t>
              </a:r>
              <a:r>
                <a:rPr lang="en-US" altLang="zh-CN" sz="3200" dirty="0" smtClean="0">
                  <a:solidFill>
                    <a:prstClr val="white"/>
                  </a:solidFill>
                  <a:latin typeface="华文楷体" panose="02010600040101010101" pitchFamily="2" charset="-122"/>
                  <a:ea typeface="华文楷体" panose="02010600040101010101" pitchFamily="2" charset="-122"/>
                </a:rPr>
                <a:t>    </a:t>
              </a:r>
              <a:r>
                <a:rPr lang="zh-CN" altLang="en-US" sz="3200" dirty="0" smtClean="0">
                  <a:solidFill>
                    <a:prstClr val="white"/>
                  </a:solidFill>
                  <a:latin typeface="华文楷体" panose="02010600040101010101" pitchFamily="2" charset="-122"/>
                  <a:ea typeface="华文楷体" panose="02010600040101010101" pitchFamily="2" charset="-122"/>
                </a:rPr>
                <a:t>中共的诞生</a:t>
              </a:r>
              <a:endParaRPr lang="zh-CN" altLang="en-US" sz="3200" dirty="0">
                <a:solidFill>
                  <a:prstClr val="white"/>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4112565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152400" y="926812"/>
            <a:ext cx="1524000" cy="584775"/>
          </a:xfrm>
          <a:prstGeom prst="rect">
            <a:avLst/>
          </a:prstGeom>
          <a:solidFill>
            <a:srgbClr val="FFFF00"/>
          </a:solidFill>
          <a:ln w="508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华文楷体" panose="02010600040101010101" pitchFamily="2" charset="-122"/>
                <a:ea typeface="华文楷体" panose="02010600040101010101" pitchFamily="2" charset="-122"/>
              </a:rPr>
              <a:t>结束语</a:t>
            </a:r>
          </a:p>
        </p:txBody>
      </p:sp>
      <p:sp>
        <p:nvSpPr>
          <p:cNvPr id="3" name="矩形 2"/>
          <p:cNvSpPr>
            <a:spLocks noChangeArrowheads="1"/>
          </p:cNvSpPr>
          <p:nvPr/>
        </p:nvSpPr>
        <p:spPr bwMode="auto">
          <a:xfrm>
            <a:off x="792480" y="1625599"/>
            <a:ext cx="10322560" cy="353943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a:solidFill>
                  <a:schemeClr val="bg1"/>
                </a:solidFill>
                <a:latin typeface="华文楷体" panose="02010600040101010101" pitchFamily="2" charset="-122"/>
                <a:ea typeface="华文楷体" panose="02010600040101010101" pitchFamily="2" charset="-122"/>
              </a:rPr>
              <a:t>    </a:t>
            </a:r>
            <a:r>
              <a:rPr lang="en-US" altLang="zh-CN" b="1" smtClean="0">
                <a:solidFill>
                  <a:schemeClr val="bg1"/>
                </a:solidFill>
                <a:latin typeface="华文楷体" panose="02010600040101010101" pitchFamily="2" charset="-122"/>
                <a:ea typeface="华文楷体" panose="02010600040101010101" pitchFamily="2" charset="-122"/>
              </a:rPr>
              <a:t>    </a:t>
            </a:r>
            <a:r>
              <a:rPr lang="zh-CN" altLang="en-US" b="1" dirty="0" smtClean="0">
                <a:solidFill>
                  <a:srgbClr val="0000FF"/>
                </a:solidFill>
                <a:latin typeface="华文楷体" panose="02010600040101010101" pitchFamily="2" charset="-122"/>
                <a:ea typeface="华文楷体" panose="02010600040101010101" pitchFamily="2" charset="-122"/>
              </a:rPr>
              <a:t>以</a:t>
            </a:r>
            <a:r>
              <a:rPr lang="zh-CN" altLang="en-US" b="1" dirty="0">
                <a:solidFill>
                  <a:srgbClr val="0000FF"/>
                </a:solidFill>
                <a:latin typeface="华文楷体" panose="02010600040101010101" pitchFamily="2" charset="-122"/>
                <a:ea typeface="华文楷体" panose="02010600040101010101" pitchFamily="2" charset="-122"/>
              </a:rPr>
              <a:t>陈独秀为代表的先进中国人怀着对这个国家这个民族强烈的热爱，在救国救民的道路上领导中国人民进行了不屈不挠的斗争，他们顺应时代发展趋势，推动了新民主主义革命在中国的崛起。虽然在国民革命的后期由于国民党右派的叛变以及陈独秀犯下了右倾错误而使革命失败，但这只是暂时的低谷，是革命再次高潮前的蛰伏，在不久之后中国</a:t>
            </a:r>
            <a:r>
              <a:rPr lang="en-US" altLang="zh-CN" b="1" dirty="0">
                <a:solidFill>
                  <a:srgbClr val="0000FF"/>
                </a:solidFill>
                <a:latin typeface="华文楷体" panose="02010600040101010101" pitchFamily="2" charset="-122"/>
                <a:ea typeface="华文楷体" panose="02010600040101010101" pitchFamily="2" charset="-122"/>
              </a:rPr>
              <a:t>,</a:t>
            </a:r>
            <a:r>
              <a:rPr lang="zh-CN" altLang="en-US" b="1" dirty="0">
                <a:solidFill>
                  <a:srgbClr val="0000FF"/>
                </a:solidFill>
                <a:latin typeface="华文楷体" panose="02010600040101010101" pitchFamily="2" charset="-122"/>
                <a:ea typeface="华文楷体" panose="02010600040101010101" pitchFamily="2" charset="-122"/>
              </a:rPr>
              <a:t>红色革命如星星之火成燎原之势。</a:t>
            </a:r>
          </a:p>
        </p:txBody>
      </p:sp>
      <p:sp>
        <p:nvSpPr>
          <p:cNvPr id="4" name="TextBox 10"/>
          <p:cNvSpPr txBox="1">
            <a:spLocks noChangeArrowheads="1"/>
          </p:cNvSpPr>
          <p:nvPr/>
        </p:nvSpPr>
        <p:spPr bwMode="auto">
          <a:xfrm>
            <a:off x="2900680" y="2098041"/>
            <a:ext cx="914400" cy="5847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b="1">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5566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615902" y="2011742"/>
            <a:ext cx="8794750" cy="2303463"/>
          </a:xfrm>
          <a:prstGeom prst="rect">
            <a:avLst/>
          </a:prstGeom>
          <a:solidFill>
            <a:srgbClr val="0000FF"/>
          </a:solidFill>
          <a:ln w="76200">
            <a:solidFill>
              <a:srgbClr val="FF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a:t>
            </a:r>
            <a:r>
              <a:rPr lang="zh-CN" altLang="en-US" sz="2800" dirty="0" smtClean="0">
                <a:solidFill>
                  <a:schemeClr val="bg1"/>
                </a:solidFill>
                <a:latin typeface="华文楷体" panose="02010600040101010101" pitchFamily="2" charset="-122"/>
                <a:ea typeface="华文楷体" panose="02010600040101010101" pitchFamily="2" charset="-122"/>
              </a:rPr>
              <a:t>陈独秀</a:t>
            </a:r>
            <a:r>
              <a:rPr lang="zh-CN" altLang="en-US" sz="2800"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dirty="0">
                <a:solidFill>
                  <a:schemeClr val="bg1"/>
                </a:solidFill>
                <a:latin typeface="华文楷体" panose="02010600040101010101" pitchFamily="2" charset="-122"/>
                <a:ea typeface="华文楷体" panose="02010600040101010101" pitchFamily="2" charset="-122"/>
              </a:rPr>
              <a:t>1915</a:t>
            </a:r>
            <a:r>
              <a:rPr lang="zh-CN" altLang="en-US" sz="2800" dirty="0">
                <a:solidFill>
                  <a:schemeClr val="bg1"/>
                </a:solidFill>
                <a:latin typeface="华文楷体" panose="02010600040101010101" pitchFamily="2" charset="-122"/>
                <a:ea typeface="华文楷体" panose="02010600040101010101" pitchFamily="2" charset="-122"/>
              </a:rPr>
              <a:t>年</a:t>
            </a:r>
            <a:r>
              <a:rPr lang="en-US" altLang="zh-CN" sz="2800" dirty="0">
                <a:solidFill>
                  <a:schemeClr val="bg1"/>
                </a:solidFill>
                <a:latin typeface="华文楷体" panose="02010600040101010101" pitchFamily="2" charset="-122"/>
                <a:ea typeface="华文楷体" panose="02010600040101010101" pitchFamily="2" charset="-122"/>
              </a:rPr>
              <a:t>9</a:t>
            </a:r>
            <a:r>
              <a:rPr lang="zh-CN" altLang="en-US" sz="2800" dirty="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15</a:t>
            </a:r>
            <a:r>
              <a:rPr lang="zh-CN" altLang="en-US" sz="2800" dirty="0">
                <a:solidFill>
                  <a:schemeClr val="bg1"/>
                </a:solidFill>
                <a:latin typeface="华文楷体" panose="02010600040101010101" pitchFamily="2" charset="-122"/>
                <a:ea typeface="华文楷体" panose="02010600040101010101" pitchFamily="2" charset="-122"/>
              </a:rPr>
              <a:t>日，由陈独秀主撰的</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新青年</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创刊。</a:t>
            </a:r>
          </a:p>
          <a:p>
            <a:pPr eaLnBrk="1" hangingPunct="1">
              <a:spcBef>
                <a:spcPct val="0"/>
              </a:spcBef>
              <a:buFontTx/>
              <a:buNone/>
            </a:pPr>
            <a:r>
              <a:rPr lang="en-US" altLang="zh-CN" sz="2800" dirty="0">
                <a:solidFill>
                  <a:schemeClr val="bg1"/>
                </a:solidFill>
                <a:latin typeface="华文楷体" panose="02010600040101010101" pitchFamily="2" charset="-122"/>
                <a:ea typeface="华文楷体" panose="02010600040101010101" pitchFamily="2" charset="-122"/>
              </a:rPr>
              <a:t>1916</a:t>
            </a:r>
            <a:r>
              <a:rPr lang="zh-CN" altLang="en-US" sz="2800" dirty="0">
                <a:solidFill>
                  <a:schemeClr val="bg1"/>
                </a:solidFill>
                <a:latin typeface="华文楷体" panose="02010600040101010101" pitchFamily="2" charset="-122"/>
                <a:ea typeface="华文楷体" panose="02010600040101010101" pitchFamily="2" charset="-122"/>
              </a:rPr>
              <a:t>年担任北大文科学长。</a:t>
            </a:r>
          </a:p>
          <a:p>
            <a:pPr eaLnBrk="1" hangingPunct="1">
              <a:spcBef>
                <a:spcPct val="0"/>
              </a:spcBef>
              <a:buFontTx/>
              <a:buNone/>
            </a:pPr>
            <a:r>
              <a:rPr lang="en-US" altLang="zh-CN" sz="2800" dirty="0">
                <a:solidFill>
                  <a:schemeClr val="bg1"/>
                </a:solidFill>
                <a:latin typeface="华文楷体" panose="02010600040101010101" pitchFamily="2" charset="-122"/>
                <a:ea typeface="华文楷体" panose="02010600040101010101" pitchFamily="2" charset="-122"/>
              </a:rPr>
              <a:t>1918</a:t>
            </a:r>
            <a:r>
              <a:rPr lang="zh-CN" altLang="en-US" sz="2800" dirty="0">
                <a:solidFill>
                  <a:schemeClr val="bg1"/>
                </a:solidFill>
                <a:latin typeface="华文楷体" panose="02010600040101010101" pitchFamily="2" charset="-122"/>
                <a:ea typeface="华文楷体" panose="02010600040101010101" pitchFamily="2" charset="-122"/>
              </a:rPr>
              <a:t>年和李大钊创办</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每周评论</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，提倡新文化，宣传</a:t>
            </a:r>
          </a:p>
          <a:p>
            <a:pPr eaLnBrk="1" hangingPunct="1">
              <a:spcBef>
                <a:spcPct val="0"/>
              </a:spcBef>
              <a:buFontTx/>
              <a:buNone/>
            </a:pPr>
            <a:r>
              <a:rPr lang="zh-CN" altLang="en-US" sz="2800" dirty="0">
                <a:solidFill>
                  <a:schemeClr val="bg1"/>
                </a:solidFill>
                <a:latin typeface="华文楷体" panose="02010600040101010101" pitchFamily="2" charset="-122"/>
                <a:ea typeface="华文楷体" panose="02010600040101010101" pitchFamily="2" charset="-122"/>
              </a:rPr>
              <a:t>马克思主义，俗称“南陈北李”。 </a:t>
            </a:r>
          </a:p>
        </p:txBody>
      </p:sp>
      <p:sp>
        <p:nvSpPr>
          <p:cNvPr id="3" name="AutoShape 8"/>
          <p:cNvSpPr>
            <a:spLocks noChangeArrowheads="1"/>
          </p:cNvSpPr>
          <p:nvPr/>
        </p:nvSpPr>
        <p:spPr bwMode="auto">
          <a:xfrm>
            <a:off x="1392382" y="4896947"/>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Text Box 9"/>
          <p:cNvSpPr txBox="1">
            <a:spLocks noChangeArrowheads="1"/>
          </p:cNvSpPr>
          <p:nvPr/>
        </p:nvSpPr>
        <p:spPr bwMode="auto">
          <a:xfrm>
            <a:off x="2796635" y="4783159"/>
            <a:ext cx="7499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推动了新文化运动的发展，解放了人们的思想，为即将到来的五四运动做了思想准备</a:t>
            </a:r>
          </a:p>
        </p:txBody>
      </p:sp>
      <p:grpSp>
        <p:nvGrpSpPr>
          <p:cNvPr id="11" name="组合 10"/>
          <p:cNvGrpSpPr/>
          <p:nvPr/>
        </p:nvGrpSpPr>
        <p:grpSpPr>
          <a:xfrm>
            <a:off x="406664" y="1141528"/>
            <a:ext cx="4722792" cy="597893"/>
            <a:chOff x="996173" y="2188583"/>
            <a:chExt cx="4722792" cy="597893"/>
          </a:xfrm>
        </p:grpSpPr>
        <p:grpSp>
          <p:nvGrpSpPr>
            <p:cNvPr id="12" name="组合 11"/>
            <p:cNvGrpSpPr/>
            <p:nvPr/>
          </p:nvGrpSpPr>
          <p:grpSpPr>
            <a:xfrm>
              <a:off x="996173" y="2188583"/>
              <a:ext cx="3287795" cy="540000"/>
              <a:chOff x="1635964" y="1686127"/>
              <a:chExt cx="3662867" cy="601602"/>
            </a:xfrm>
          </p:grpSpPr>
          <p:sp>
            <p:nvSpPr>
              <p:cNvPr id="14" name="圆角矩形 13"/>
              <p:cNvSpPr/>
              <p:nvPr/>
            </p:nvSpPr>
            <p:spPr>
              <a:xfrm>
                <a:off x="1852333" y="1729911"/>
                <a:ext cx="3446498" cy="528105"/>
              </a:xfrm>
              <a:prstGeom prst="roundRect">
                <a:avLst/>
              </a:prstGeom>
              <a:solidFill>
                <a:srgbClr val="01431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rot="18614181">
                <a:off x="1635965" y="1686126"/>
                <a:ext cx="601602" cy="601603"/>
              </a:xfrm>
              <a:prstGeom prst="rect">
                <a:avLst/>
              </a:prstGeom>
              <a:solidFill>
                <a:srgbClr val="01621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3" name="文本框 12"/>
            <p:cNvSpPr txBox="1"/>
            <p:nvPr/>
          </p:nvSpPr>
          <p:spPr>
            <a:xfrm>
              <a:off x="1003844" y="2201701"/>
              <a:ext cx="4715121" cy="584775"/>
            </a:xfrm>
            <a:prstGeom prst="rect">
              <a:avLst/>
            </a:prstGeom>
            <a:noFill/>
          </p:spPr>
          <p:txBody>
            <a:bodyPr wrap="square" rtlCol="0">
              <a:spAutoFit/>
            </a:bodyPr>
            <a:lstStyle/>
            <a:p>
              <a:r>
                <a:rPr lang="zh-CN" altLang="en-US" sz="3200" b="1" dirty="0">
                  <a:solidFill>
                    <a:prstClr val="white"/>
                  </a:solidFill>
                  <a:latin typeface="华文楷体" panose="02010600040101010101" pitchFamily="2" charset="-122"/>
                  <a:ea typeface="华文楷体" panose="02010600040101010101" pitchFamily="2" charset="-122"/>
                </a:rPr>
                <a:t>一</a:t>
              </a:r>
              <a:r>
                <a:rPr lang="en-US" altLang="zh-CN" sz="2400" dirty="0" smtClean="0">
                  <a:solidFill>
                    <a:prstClr val="white"/>
                  </a:solidFill>
                  <a:latin typeface="华文楷体" panose="02010600040101010101" pitchFamily="2" charset="-122"/>
                  <a:ea typeface="华文楷体" panose="02010600040101010101" pitchFamily="2" charset="-122"/>
                </a:rPr>
                <a:t>    </a:t>
              </a:r>
              <a:r>
                <a:rPr lang="zh-CN" altLang="en-US" sz="3200" b="1" dirty="0" smtClean="0">
                  <a:solidFill>
                    <a:prstClr val="white"/>
                  </a:solidFill>
                  <a:latin typeface="华文楷体" panose="02010600040101010101" pitchFamily="2" charset="-122"/>
                  <a:ea typeface="华文楷体" panose="02010600040101010101" pitchFamily="2" charset="-122"/>
                </a:rPr>
                <a:t>五四运动</a:t>
              </a:r>
              <a:endParaRPr lang="zh-CN" altLang="en-US" sz="3200" b="1" dirty="0">
                <a:solidFill>
                  <a:prstClr val="white"/>
                </a:solidFill>
                <a:latin typeface="华文楷体" panose="02010600040101010101" pitchFamily="2" charset="-122"/>
                <a:ea typeface="华文楷体" panose="02010600040101010101" pitchFamily="2" charset="-122"/>
              </a:endParaRPr>
            </a:p>
          </p:txBody>
        </p:sp>
      </p:grpSp>
    </p:spTree>
    <p:extLst>
      <p:ext uri="{BB962C8B-B14F-4D97-AF65-F5344CB8AC3E}">
        <p14:creationId xmlns:p14="http://schemas.microsoft.com/office/powerpoint/2010/main" val="332123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85160" y="1777543"/>
            <a:ext cx="55194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0000"/>
                </a:solidFill>
                <a:latin typeface="华文楷体" panose="02010600040101010101" pitchFamily="2" charset="-122"/>
                <a:ea typeface="华文楷体" panose="02010600040101010101" pitchFamily="2" charset="-122"/>
              </a:rPr>
              <a:t>五四运动的点火者</a:t>
            </a:r>
            <a:r>
              <a:rPr lang="en-US"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林长民</a:t>
            </a:r>
          </a:p>
        </p:txBody>
      </p:sp>
      <p:sp>
        <p:nvSpPr>
          <p:cNvPr id="3" name="Rectangle 5"/>
          <p:cNvSpPr>
            <a:spLocks noChangeArrowheads="1"/>
          </p:cNvSpPr>
          <p:nvPr/>
        </p:nvSpPr>
        <p:spPr bwMode="auto">
          <a:xfrm>
            <a:off x="142240" y="868680"/>
            <a:ext cx="1889760" cy="539058"/>
          </a:xfrm>
          <a:prstGeom prst="rect">
            <a:avLst/>
          </a:prstGeom>
          <a:solidFill>
            <a:srgbClr val="0000FF"/>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90000"/>
              </a:lnSpc>
              <a:spcBef>
                <a:spcPct val="0"/>
              </a:spcBef>
              <a:buNone/>
            </a:pPr>
            <a:r>
              <a:rPr lang="zh-CN" altLang="en-US" b="1" dirty="0">
                <a:solidFill>
                  <a:srgbClr val="FFFF00"/>
                </a:solidFill>
                <a:latin typeface="华文楷体" panose="02010600040101010101" pitchFamily="2" charset="-122"/>
                <a:ea typeface="华文楷体" panose="02010600040101010101" pitchFamily="2" charset="-122"/>
                <a:cs typeface="+mj-cs"/>
              </a:rPr>
              <a:t>历史故事</a:t>
            </a:r>
          </a:p>
        </p:txBody>
      </p:sp>
      <p:sp>
        <p:nvSpPr>
          <p:cNvPr id="4" name="Rectangle 6"/>
          <p:cNvSpPr>
            <a:spLocks noChangeArrowheads="1"/>
          </p:cNvSpPr>
          <p:nvPr/>
        </p:nvSpPr>
        <p:spPr bwMode="auto">
          <a:xfrm>
            <a:off x="812800" y="2763350"/>
            <a:ext cx="10007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dirty="0">
                <a:solidFill>
                  <a:schemeClr val="bg1"/>
                </a:solidFill>
                <a:latin typeface="宋体" panose="02010600030101010101" pitchFamily="2" charset="-122"/>
              </a:rPr>
              <a:t>   </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昨得梁任公先生巴黎来电</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胶州亡矣</a:t>
            </a:r>
            <a:r>
              <a:rPr lang="zh-CN" altLang="en-US" sz="2800" dirty="0" smtClean="0">
                <a:latin typeface="华文楷体" panose="02010600040101010101" pitchFamily="2" charset="-122"/>
                <a:ea typeface="华文楷体" panose="02010600040101010101" pitchFamily="2" charset="-122"/>
              </a:rPr>
              <a:t>，山东</a:t>
            </a:r>
            <a:r>
              <a:rPr lang="zh-CN" altLang="en-US" sz="2800" dirty="0">
                <a:latin typeface="华文楷体" panose="02010600040101010101" pitchFamily="2" charset="-122"/>
                <a:ea typeface="华文楷体" panose="02010600040101010101" pitchFamily="2" charset="-122"/>
              </a:rPr>
              <a:t>亡矣，国不国矣</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国亡无日，愿合我</a:t>
            </a:r>
            <a:r>
              <a:rPr lang="zh-CN" altLang="en-US" sz="2800" dirty="0" smtClean="0">
                <a:latin typeface="华文楷体" panose="02010600040101010101" pitchFamily="2" charset="-122"/>
                <a:ea typeface="华文楷体" panose="02010600040101010101" pitchFamily="2" charset="-122"/>
              </a:rPr>
              <a:t>四万万众</a:t>
            </a:r>
            <a:r>
              <a:rPr lang="zh-CN" altLang="en-US" sz="2800" dirty="0">
                <a:latin typeface="华文楷体" panose="02010600040101010101" pitchFamily="2" charset="-122"/>
                <a:ea typeface="华文楷体" panose="02010600040101010101" pitchFamily="2" charset="-122"/>
              </a:rPr>
              <a:t>誓死图之 。</a:t>
            </a:r>
          </a:p>
          <a:p>
            <a:pPr algn="r" eaLnBrk="1" hangingPunct="1">
              <a:spcBef>
                <a:spcPct val="0"/>
              </a:spcBef>
              <a:buFontTx/>
              <a:buNone/>
            </a:pPr>
            <a:r>
              <a:rPr lang="zh-CN" altLang="en-US" sz="2800" dirty="0">
                <a:latin typeface="华文楷体" panose="02010600040101010101" pitchFamily="2" charset="-122"/>
                <a:ea typeface="华文楷体" panose="02010600040101010101" pitchFamily="2" charset="-122"/>
              </a:rPr>
              <a:t>           </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林长民</a:t>
            </a:r>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外交警报敬告国人</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发表</a:t>
            </a:r>
            <a:r>
              <a:rPr lang="zh-CN" altLang="en-US" sz="2800" dirty="0">
                <a:latin typeface="华文楷体" panose="02010600040101010101" pitchFamily="2" charset="-122"/>
                <a:ea typeface="华文楷体" panose="02010600040101010101" pitchFamily="2" charset="-122"/>
              </a:rPr>
              <a:t>于</a:t>
            </a:r>
            <a:r>
              <a:rPr lang="en-US" altLang="zh-CN" sz="2800" dirty="0">
                <a:latin typeface="华文楷体" panose="02010600040101010101" pitchFamily="2" charset="-122"/>
                <a:ea typeface="华文楷体" panose="02010600040101010101" pitchFamily="2" charset="-122"/>
              </a:rPr>
              <a:t>1919.5.2《</a:t>
            </a:r>
            <a:r>
              <a:rPr lang="zh-CN" altLang="en-US" sz="2800" dirty="0">
                <a:latin typeface="华文楷体" panose="02010600040101010101" pitchFamily="2" charset="-122"/>
                <a:ea typeface="华文楷体" panose="02010600040101010101" pitchFamily="2" charset="-122"/>
              </a:rPr>
              <a:t>晨报</a:t>
            </a:r>
            <a:r>
              <a:rPr lang="en-US" altLang="zh-CN" sz="2800"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5704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34720" y="1868975"/>
            <a:ext cx="10627360" cy="3539430"/>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t" hangingPunct="1">
              <a:spcBef>
                <a:spcPct val="0"/>
              </a:spcBef>
              <a:buFontTx/>
              <a:buNone/>
            </a:pPr>
            <a:r>
              <a:rPr lang="zh-CN" altLang="en-US" sz="2800" dirty="0" smtClean="0">
                <a:solidFill>
                  <a:schemeClr val="bg1"/>
                </a:solidFill>
                <a:latin typeface="华文楷体" panose="02010600040101010101" pitchFamily="2" charset="-122"/>
                <a:ea typeface="华文楷体" panose="02010600040101010101" pitchFamily="2" charset="-122"/>
              </a:rPr>
              <a:t>陈独秀</a:t>
            </a:r>
            <a:r>
              <a:rPr lang="zh-CN" altLang="en-US" sz="2800"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dirty="0">
                <a:solidFill>
                  <a:schemeClr val="bg1"/>
                </a:solidFill>
                <a:latin typeface="华文楷体" panose="02010600040101010101" pitchFamily="2" charset="-122"/>
                <a:ea typeface="华文楷体" panose="02010600040101010101" pitchFamily="2" charset="-122"/>
              </a:rPr>
              <a:t>1919</a:t>
            </a:r>
            <a:r>
              <a:rPr lang="zh-CN" altLang="en-US" sz="2800" dirty="0">
                <a:solidFill>
                  <a:schemeClr val="bg1"/>
                </a:solidFill>
                <a:latin typeface="华文楷体" panose="02010600040101010101" pitchFamily="2" charset="-122"/>
                <a:ea typeface="华文楷体" panose="02010600040101010101" pitchFamily="2" charset="-122"/>
              </a:rPr>
              <a:t>年</a:t>
            </a:r>
          </a:p>
          <a:p>
            <a:pPr eaLnBrk="1" hangingPunct="1">
              <a:spcBef>
                <a:spcPct val="0"/>
              </a:spcBef>
              <a:buFontTx/>
              <a:buNone/>
            </a:pPr>
            <a:r>
              <a:rPr lang="en-US" altLang="zh-CN" sz="2800" dirty="0" smtClean="0">
                <a:solidFill>
                  <a:schemeClr val="bg1"/>
                </a:solidFill>
                <a:latin typeface="华文楷体" panose="02010600040101010101" pitchFamily="2" charset="-122"/>
                <a:ea typeface="华文楷体" panose="02010600040101010101" pitchFamily="2" charset="-122"/>
              </a:rPr>
              <a:t>     5</a:t>
            </a:r>
            <a:r>
              <a:rPr lang="zh-CN" altLang="en-US" sz="2800" dirty="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4</a:t>
            </a:r>
            <a:r>
              <a:rPr lang="zh-CN" altLang="en-US" sz="2800" dirty="0">
                <a:solidFill>
                  <a:schemeClr val="bg1"/>
                </a:solidFill>
                <a:latin typeface="华文楷体" panose="02010600040101010101" pitchFamily="2" charset="-122"/>
                <a:ea typeface="华文楷体" panose="02010600040101010101" pitchFamily="2" charset="-122"/>
              </a:rPr>
              <a:t>日，以全副精力投入反帝爱国运动。从</a:t>
            </a:r>
            <a:r>
              <a:rPr lang="en-US" altLang="zh-CN" sz="2800" dirty="0">
                <a:solidFill>
                  <a:schemeClr val="bg1"/>
                </a:solidFill>
                <a:latin typeface="华文楷体" panose="02010600040101010101" pitchFamily="2" charset="-122"/>
                <a:ea typeface="华文楷体" panose="02010600040101010101" pitchFamily="2" charset="-122"/>
              </a:rPr>
              <a:t>5</a:t>
            </a:r>
            <a:r>
              <a:rPr lang="zh-CN" altLang="en-US" sz="2800" dirty="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4</a:t>
            </a:r>
            <a:r>
              <a:rPr lang="zh-CN" altLang="en-US" sz="2800" dirty="0">
                <a:solidFill>
                  <a:schemeClr val="bg1"/>
                </a:solidFill>
                <a:latin typeface="华文楷体" panose="02010600040101010101" pitchFamily="2" charset="-122"/>
                <a:ea typeface="华文楷体" panose="02010600040101010101" pitchFamily="2" charset="-122"/>
              </a:rPr>
              <a:t>日到</a:t>
            </a:r>
            <a:r>
              <a:rPr lang="en-US" altLang="zh-CN" sz="2800" dirty="0" smtClean="0">
                <a:solidFill>
                  <a:schemeClr val="bg1"/>
                </a:solidFill>
                <a:latin typeface="华文楷体" panose="02010600040101010101" pitchFamily="2" charset="-122"/>
                <a:ea typeface="华文楷体" panose="02010600040101010101" pitchFamily="2" charset="-122"/>
              </a:rPr>
              <a:t>6</a:t>
            </a:r>
            <a:r>
              <a:rPr lang="zh-CN" altLang="en-US" sz="2800" dirty="0" smtClean="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8</a:t>
            </a:r>
            <a:r>
              <a:rPr lang="zh-CN" altLang="en-US" sz="2800" dirty="0">
                <a:solidFill>
                  <a:schemeClr val="bg1"/>
                </a:solidFill>
                <a:latin typeface="华文楷体" panose="02010600040101010101" pitchFamily="2" charset="-122"/>
                <a:ea typeface="华文楷体" panose="02010600040101010101" pitchFamily="2" charset="-122"/>
              </a:rPr>
              <a:t>日，陈独秀在</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每周评论</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发表了</a:t>
            </a:r>
            <a:r>
              <a:rPr lang="en-US" altLang="zh-CN" sz="2800" dirty="0">
                <a:solidFill>
                  <a:schemeClr val="bg1"/>
                </a:solidFill>
                <a:latin typeface="华文楷体" panose="02010600040101010101" pitchFamily="2" charset="-122"/>
                <a:ea typeface="华文楷体" panose="02010600040101010101" pitchFamily="2" charset="-122"/>
              </a:rPr>
              <a:t>7</a:t>
            </a:r>
            <a:r>
              <a:rPr lang="zh-CN" altLang="en-US" sz="2800" dirty="0">
                <a:solidFill>
                  <a:schemeClr val="bg1"/>
                </a:solidFill>
                <a:latin typeface="华文楷体" panose="02010600040101010101" pitchFamily="2" charset="-122"/>
                <a:ea typeface="华文楷体" panose="02010600040101010101" pitchFamily="2" charset="-122"/>
              </a:rPr>
              <a:t>篇文章和</a:t>
            </a:r>
            <a:r>
              <a:rPr lang="en-US" altLang="zh-CN" sz="2800" dirty="0">
                <a:solidFill>
                  <a:schemeClr val="bg1"/>
                </a:solidFill>
                <a:latin typeface="华文楷体" panose="02010600040101010101" pitchFamily="2" charset="-122"/>
                <a:ea typeface="华文楷体" panose="02010600040101010101" pitchFamily="2" charset="-122"/>
              </a:rPr>
              <a:t>33</a:t>
            </a:r>
            <a:r>
              <a:rPr lang="zh-CN" altLang="en-US" sz="2800" dirty="0" smtClean="0">
                <a:solidFill>
                  <a:schemeClr val="bg1"/>
                </a:solidFill>
                <a:latin typeface="华文楷体" panose="02010600040101010101" pitchFamily="2" charset="-122"/>
                <a:ea typeface="华文楷体" panose="02010600040101010101" pitchFamily="2" charset="-122"/>
              </a:rPr>
              <a:t>篇</a:t>
            </a:r>
            <a:r>
              <a:rPr lang="en-US" altLang="zh-CN" sz="2800" dirty="0" smtClean="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随感录</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，揭露了帝国主义对中国的侵略和北洋</a:t>
            </a:r>
            <a:r>
              <a:rPr lang="zh-CN" altLang="en-US" sz="2800" dirty="0" smtClean="0">
                <a:solidFill>
                  <a:schemeClr val="bg1"/>
                </a:solidFill>
                <a:latin typeface="华文楷体" panose="02010600040101010101" pitchFamily="2" charset="-122"/>
                <a:ea typeface="华文楷体" panose="02010600040101010101" pitchFamily="2" charset="-122"/>
              </a:rPr>
              <a:t>政府的</a:t>
            </a:r>
            <a:r>
              <a:rPr lang="zh-CN" altLang="en-US" sz="2800" dirty="0">
                <a:solidFill>
                  <a:schemeClr val="bg1"/>
                </a:solidFill>
                <a:latin typeface="华文楷体" panose="02010600040101010101" pitchFamily="2" charset="-122"/>
                <a:ea typeface="华文楷体" panose="02010600040101010101" pitchFamily="2" charset="-122"/>
              </a:rPr>
              <a:t>卖国罪行。</a:t>
            </a:r>
          </a:p>
          <a:p>
            <a:pPr eaLnBrk="1" hangingPunct="1">
              <a:spcBef>
                <a:spcPct val="0"/>
              </a:spcBef>
              <a:buFontTx/>
              <a:buNone/>
            </a:pPr>
            <a:r>
              <a:rPr lang="en-US" altLang="zh-CN" sz="2800" dirty="0" smtClean="0">
                <a:solidFill>
                  <a:schemeClr val="bg1"/>
                </a:solidFill>
                <a:latin typeface="华文楷体" panose="02010600040101010101" pitchFamily="2" charset="-122"/>
                <a:ea typeface="华文楷体" panose="02010600040101010101" pitchFamily="2" charset="-122"/>
              </a:rPr>
              <a:t>     6</a:t>
            </a:r>
            <a:r>
              <a:rPr lang="zh-CN" altLang="en-US" sz="2800" dirty="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8</a:t>
            </a:r>
            <a:r>
              <a:rPr lang="zh-CN" altLang="en-US" sz="2800" dirty="0">
                <a:solidFill>
                  <a:schemeClr val="bg1"/>
                </a:solidFill>
                <a:latin typeface="华文楷体" panose="02010600040101010101" pitchFamily="2" charset="-122"/>
                <a:ea typeface="华文楷体" panose="02010600040101010101" pitchFamily="2" charset="-122"/>
              </a:rPr>
              <a:t>日，起草</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北京市民宣言</a:t>
            </a:r>
            <a:r>
              <a:rPr lang="en-US" altLang="zh-CN" sz="2800" dirty="0">
                <a:solidFill>
                  <a:schemeClr val="bg1"/>
                </a:solidFill>
                <a:latin typeface="华文楷体" panose="02010600040101010101" pitchFamily="2" charset="-122"/>
                <a:ea typeface="华文楷体" panose="02010600040101010101" pitchFamily="2" charset="-122"/>
              </a:rPr>
              <a:t>》</a:t>
            </a:r>
            <a:r>
              <a:rPr lang="zh-CN" altLang="en-US" sz="2800" dirty="0">
                <a:solidFill>
                  <a:schemeClr val="bg1"/>
                </a:solidFill>
                <a:latin typeface="华文楷体" panose="02010600040101010101" pitchFamily="2" charset="-122"/>
                <a:ea typeface="华文楷体" panose="02010600040101010101" pitchFamily="2" charset="-122"/>
              </a:rPr>
              <a:t>。</a:t>
            </a:r>
          </a:p>
          <a:p>
            <a:pPr eaLnBrk="1" hangingPunct="1">
              <a:spcBef>
                <a:spcPct val="0"/>
              </a:spcBef>
              <a:buFontTx/>
              <a:buNone/>
            </a:pPr>
            <a:r>
              <a:rPr lang="en-US" altLang="zh-CN" sz="2800" dirty="0" smtClean="0">
                <a:solidFill>
                  <a:schemeClr val="bg1"/>
                </a:solidFill>
                <a:latin typeface="华文楷体" panose="02010600040101010101" pitchFamily="2" charset="-122"/>
                <a:ea typeface="华文楷体" panose="02010600040101010101" pitchFamily="2" charset="-122"/>
              </a:rPr>
              <a:t>     6</a:t>
            </a:r>
            <a:r>
              <a:rPr lang="zh-CN" altLang="en-US" sz="2800" dirty="0">
                <a:solidFill>
                  <a:schemeClr val="bg1"/>
                </a:solidFill>
                <a:latin typeface="华文楷体" panose="02010600040101010101" pitchFamily="2" charset="-122"/>
                <a:ea typeface="华文楷体" panose="02010600040101010101" pitchFamily="2" charset="-122"/>
              </a:rPr>
              <a:t>月</a:t>
            </a:r>
            <a:r>
              <a:rPr lang="en-US" altLang="zh-CN" sz="2800" dirty="0">
                <a:solidFill>
                  <a:schemeClr val="bg1"/>
                </a:solidFill>
                <a:latin typeface="华文楷体" panose="02010600040101010101" pitchFamily="2" charset="-122"/>
                <a:ea typeface="华文楷体" panose="02010600040101010101" pitchFamily="2" charset="-122"/>
              </a:rPr>
              <a:t>11</a:t>
            </a:r>
            <a:r>
              <a:rPr lang="zh-CN" altLang="en-US" sz="2800" dirty="0">
                <a:solidFill>
                  <a:schemeClr val="bg1"/>
                </a:solidFill>
                <a:latin typeface="华文楷体" panose="02010600040101010101" pitchFamily="2" charset="-122"/>
                <a:ea typeface="华文楷体" panose="02010600040101010101" pitchFamily="2" charset="-122"/>
              </a:rPr>
              <a:t>日晚</a:t>
            </a:r>
            <a:r>
              <a:rPr lang="en-US" altLang="zh-CN" sz="2800" dirty="0">
                <a:solidFill>
                  <a:schemeClr val="bg1"/>
                </a:solidFill>
                <a:latin typeface="华文楷体" panose="02010600040101010101" pitchFamily="2" charset="-122"/>
                <a:ea typeface="华文楷体" panose="02010600040101010101" pitchFamily="2" charset="-122"/>
              </a:rPr>
              <a:t>10</a:t>
            </a:r>
            <a:r>
              <a:rPr lang="zh-CN" altLang="en-US" sz="2800" dirty="0">
                <a:solidFill>
                  <a:schemeClr val="bg1"/>
                </a:solidFill>
                <a:latin typeface="华文楷体" panose="02010600040101010101" pitchFamily="2" charset="-122"/>
                <a:ea typeface="华文楷体" panose="02010600040101010101" pitchFamily="2" charset="-122"/>
              </a:rPr>
              <a:t>时，当陈独秀散发传单时，立即被拘捕</a:t>
            </a:r>
            <a:r>
              <a:rPr lang="zh-CN" altLang="en-US" sz="2800" dirty="0" smtClean="0">
                <a:solidFill>
                  <a:schemeClr val="bg1"/>
                </a:solidFill>
                <a:latin typeface="华文楷体" panose="02010600040101010101" pitchFamily="2" charset="-122"/>
                <a:ea typeface="华文楷体" panose="02010600040101010101" pitchFamily="2" charset="-122"/>
              </a:rPr>
              <a:t>，被</a:t>
            </a:r>
            <a:r>
              <a:rPr lang="zh-CN" altLang="en-US" sz="2800" dirty="0">
                <a:solidFill>
                  <a:schemeClr val="bg1"/>
                </a:solidFill>
                <a:latin typeface="华文楷体" panose="02010600040101010101" pitchFamily="2" charset="-122"/>
                <a:ea typeface="华文楷体" panose="02010600040101010101" pitchFamily="2" charset="-122"/>
              </a:rPr>
              <a:t>关押了</a:t>
            </a:r>
            <a:r>
              <a:rPr lang="en-US" altLang="zh-CN" sz="2800" dirty="0">
                <a:solidFill>
                  <a:schemeClr val="bg1"/>
                </a:solidFill>
                <a:latin typeface="华文楷体" panose="02010600040101010101" pitchFamily="2" charset="-122"/>
                <a:ea typeface="华文楷体" panose="02010600040101010101" pitchFamily="2" charset="-122"/>
              </a:rPr>
              <a:t>98</a:t>
            </a:r>
            <a:r>
              <a:rPr lang="zh-CN" altLang="en-US" sz="2800" dirty="0">
                <a:solidFill>
                  <a:schemeClr val="bg1"/>
                </a:solidFill>
                <a:latin typeface="华文楷体" panose="02010600040101010101" pitchFamily="2" charset="-122"/>
                <a:ea typeface="华文楷体" panose="02010600040101010101" pitchFamily="2" charset="-122"/>
              </a:rPr>
              <a:t>天。</a:t>
            </a:r>
          </a:p>
        </p:txBody>
      </p:sp>
      <p:sp>
        <p:nvSpPr>
          <p:cNvPr id="3" name="AutoShape 5"/>
          <p:cNvSpPr>
            <a:spLocks noChangeArrowheads="1"/>
          </p:cNvSpPr>
          <p:nvPr/>
        </p:nvSpPr>
        <p:spPr bwMode="auto">
          <a:xfrm>
            <a:off x="1828800" y="5686826"/>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 name="Rectangle 6"/>
          <p:cNvSpPr>
            <a:spLocks noChangeArrowheads="1"/>
          </p:cNvSpPr>
          <p:nvPr/>
        </p:nvSpPr>
        <p:spPr bwMode="auto">
          <a:xfrm>
            <a:off x="3733800" y="5593886"/>
            <a:ext cx="3540760"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rgbClr val="FFFF00"/>
                </a:solidFill>
                <a:latin typeface="华文楷体" panose="02010600040101010101" pitchFamily="2" charset="-122"/>
                <a:ea typeface="华文楷体" panose="02010600040101010101" pitchFamily="2" charset="-122"/>
              </a:rPr>
              <a:t>五四运动的总司令</a:t>
            </a:r>
          </a:p>
        </p:txBody>
      </p:sp>
      <p:cxnSp>
        <p:nvCxnSpPr>
          <p:cNvPr id="5" name="直接连接符 4"/>
          <p:cNvCxnSpPr/>
          <p:nvPr/>
        </p:nvCxnSpPr>
        <p:spPr>
          <a:xfrm flipV="1">
            <a:off x="3359346" y="1532187"/>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796635" y="1273590"/>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3359347" y="888021"/>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五四运动</a:t>
            </a:r>
            <a:endParaRPr lang="zh-CN" altLang="en-US" sz="3000"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322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3458424384"/>
              </p:ext>
            </p:extLst>
          </p:nvPr>
        </p:nvGraphicFramePr>
        <p:xfrm>
          <a:off x="1695450" y="1833371"/>
          <a:ext cx="8534400" cy="3740150"/>
        </p:xfrm>
        <a:graphic>
          <a:graphicData uri="http://schemas.openxmlformats.org/drawingml/2006/table">
            <a:tbl>
              <a:tblPr/>
              <a:tblGrid>
                <a:gridCol w="1244600">
                  <a:extLst>
                    <a:ext uri="{9D8B030D-6E8A-4147-A177-3AD203B41FA5}">
                      <a16:colId xmlns:a16="http://schemas.microsoft.com/office/drawing/2014/main" val="20000"/>
                    </a:ext>
                  </a:extLst>
                </a:gridCol>
                <a:gridCol w="3400425">
                  <a:extLst>
                    <a:ext uri="{9D8B030D-6E8A-4147-A177-3AD203B41FA5}">
                      <a16:colId xmlns:a16="http://schemas.microsoft.com/office/drawing/2014/main" val="20001"/>
                    </a:ext>
                  </a:extLst>
                </a:gridCol>
                <a:gridCol w="3889375">
                  <a:extLst>
                    <a:ext uri="{9D8B030D-6E8A-4147-A177-3AD203B41FA5}">
                      <a16:colId xmlns:a16="http://schemas.microsoft.com/office/drawing/2014/main" val="20002"/>
                    </a:ext>
                  </a:extLst>
                </a:gridCol>
              </a:tblGrid>
              <a:tr h="638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第一阶段</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  </a:t>
                      </a: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第二阶段</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6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时间</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182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中心</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604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主力</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897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口号</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extLst>
                  <a:ext uri="{0D108BD9-81ED-4DB2-BD59-A6C34878D82A}">
                    <a16:rowId xmlns:a16="http://schemas.microsoft.com/office/drawing/2014/main" val="10004"/>
                  </a:ext>
                </a:extLst>
              </a:tr>
              <a:tr h="616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方式</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TextBox 10"/>
          <p:cNvSpPr txBox="1">
            <a:spLocks noChangeArrowheads="1"/>
          </p:cNvSpPr>
          <p:nvPr/>
        </p:nvSpPr>
        <p:spPr bwMode="auto">
          <a:xfrm>
            <a:off x="85725" y="937638"/>
            <a:ext cx="1028700" cy="1077218"/>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华文楷体" panose="02010600040101010101" pitchFamily="2" charset="-122"/>
                <a:ea typeface="华文楷体" panose="02010600040101010101" pitchFamily="2" charset="-122"/>
              </a:rPr>
              <a:t>自主学习</a:t>
            </a:r>
          </a:p>
        </p:txBody>
      </p:sp>
      <p:cxnSp>
        <p:nvCxnSpPr>
          <p:cNvPr id="4" name="直接连接符 3"/>
          <p:cNvCxnSpPr/>
          <p:nvPr/>
        </p:nvCxnSpPr>
        <p:spPr>
          <a:xfrm flipV="1">
            <a:off x="3359346" y="1532187"/>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796635" y="1273590"/>
            <a:ext cx="445481" cy="469613"/>
            <a:chOff x="2121873" y="1511588"/>
            <a:chExt cx="445481" cy="469613"/>
          </a:xfrm>
        </p:grpSpPr>
        <p:sp>
          <p:nvSpPr>
            <p:cNvPr id="6" name="矩形 5"/>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文本框 7"/>
          <p:cNvSpPr txBox="1"/>
          <p:nvPr/>
        </p:nvSpPr>
        <p:spPr>
          <a:xfrm>
            <a:off x="3359347" y="888021"/>
            <a:ext cx="5556738" cy="553998"/>
          </a:xfrm>
          <a:prstGeom prst="rect">
            <a:avLst/>
          </a:prstGeom>
          <a:noFill/>
        </p:spPr>
        <p:txBody>
          <a:bodyPr wrap="square" rtlCol="0">
            <a:spAutoFit/>
          </a:bodyPr>
          <a:lstStyle/>
          <a:p>
            <a:pPr algn="ctr"/>
            <a:r>
              <a:rPr lang="zh-CN" altLang="en-US" sz="3000" dirty="0" smtClean="0">
                <a:solidFill>
                  <a:prstClr val="black"/>
                </a:solidFill>
                <a:latin typeface="黑体" panose="02010609060101010101" pitchFamily="49" charset="-122"/>
                <a:ea typeface="黑体" panose="02010609060101010101" pitchFamily="49" charset="-122"/>
              </a:rPr>
              <a:t>五四运动</a:t>
            </a:r>
            <a:endParaRPr lang="zh-CN" altLang="en-US" sz="3000" dirty="0">
              <a:solidFill>
                <a:prstClr val="black"/>
              </a:solidFill>
              <a:latin typeface="黑体" panose="02010609060101010101" pitchFamily="49" charset="-122"/>
              <a:ea typeface="黑体" panose="02010609060101010101" pitchFamily="49" charset="-122"/>
            </a:endParaRPr>
          </a:p>
        </p:txBody>
      </p:sp>
      <p:sp>
        <p:nvSpPr>
          <p:cNvPr id="9" name="Text Box 32"/>
          <p:cNvSpPr txBox="1">
            <a:spLocks noChangeArrowheads="1"/>
          </p:cNvSpPr>
          <p:nvPr/>
        </p:nvSpPr>
        <p:spPr bwMode="auto">
          <a:xfrm>
            <a:off x="2900363" y="2497138"/>
            <a:ext cx="3603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b="1" dirty="0">
                <a:solidFill>
                  <a:srgbClr val="0000FF"/>
                </a:solidFill>
                <a:latin typeface="华文楷体" panose="02010600040101010101" pitchFamily="2" charset="-122"/>
                <a:ea typeface="华文楷体" panose="02010600040101010101" pitchFamily="2" charset="-122"/>
              </a:rPr>
              <a:t>5</a:t>
            </a:r>
            <a:r>
              <a:rPr lang="zh-CN" altLang="en-US" b="1" dirty="0">
                <a:solidFill>
                  <a:srgbClr val="0000FF"/>
                </a:solidFill>
                <a:latin typeface="华文楷体" panose="02010600040101010101" pitchFamily="2" charset="-122"/>
                <a:ea typeface="华文楷体" panose="02010600040101010101" pitchFamily="2" charset="-122"/>
              </a:rPr>
              <a:t>月</a:t>
            </a:r>
            <a:r>
              <a:rPr lang="en-US" altLang="zh-CN" b="1" dirty="0">
                <a:solidFill>
                  <a:srgbClr val="0000FF"/>
                </a:solidFill>
                <a:latin typeface="华文楷体" panose="02010600040101010101" pitchFamily="2" charset="-122"/>
                <a:ea typeface="华文楷体" panose="02010600040101010101" pitchFamily="2" charset="-122"/>
              </a:rPr>
              <a:t>4</a:t>
            </a:r>
            <a:r>
              <a:rPr lang="zh-CN" altLang="en-US" b="1" dirty="0">
                <a:solidFill>
                  <a:srgbClr val="0000FF"/>
                </a:solidFill>
                <a:latin typeface="华文楷体" panose="02010600040101010101" pitchFamily="2" charset="-122"/>
                <a:ea typeface="华文楷体" panose="02010600040101010101" pitchFamily="2" charset="-122"/>
              </a:rPr>
              <a:t>日</a:t>
            </a:r>
            <a:r>
              <a:rPr lang="en-US" altLang="zh-CN" b="1" dirty="0">
                <a:solidFill>
                  <a:srgbClr val="0000FF"/>
                </a:solidFill>
                <a:latin typeface="华文楷体" panose="02010600040101010101" pitchFamily="2" charset="-122"/>
                <a:ea typeface="华文楷体" panose="02010600040101010101" pitchFamily="2" charset="-122"/>
              </a:rPr>
              <a:t>——6</a:t>
            </a:r>
            <a:r>
              <a:rPr lang="zh-CN" altLang="en-US" b="1" dirty="0">
                <a:solidFill>
                  <a:srgbClr val="0000FF"/>
                </a:solidFill>
                <a:latin typeface="华文楷体" panose="02010600040101010101" pitchFamily="2" charset="-122"/>
                <a:ea typeface="华文楷体" panose="02010600040101010101" pitchFamily="2" charset="-122"/>
              </a:rPr>
              <a:t>月</a:t>
            </a:r>
            <a:r>
              <a:rPr lang="en-US" altLang="zh-CN" b="1" dirty="0">
                <a:solidFill>
                  <a:srgbClr val="0000FF"/>
                </a:solidFill>
                <a:latin typeface="华文楷体" panose="02010600040101010101" pitchFamily="2" charset="-122"/>
                <a:ea typeface="华文楷体" panose="02010600040101010101" pitchFamily="2" charset="-122"/>
              </a:rPr>
              <a:t>5</a:t>
            </a:r>
            <a:r>
              <a:rPr lang="zh-CN" altLang="en-US" b="1" dirty="0">
                <a:solidFill>
                  <a:srgbClr val="0000FF"/>
                </a:solidFill>
                <a:latin typeface="华文楷体" panose="02010600040101010101" pitchFamily="2" charset="-122"/>
                <a:ea typeface="华文楷体" panose="02010600040101010101" pitchFamily="2" charset="-122"/>
              </a:rPr>
              <a:t>日</a:t>
            </a:r>
          </a:p>
        </p:txBody>
      </p:sp>
      <p:sp>
        <p:nvSpPr>
          <p:cNvPr id="10" name="Text Box 33"/>
          <p:cNvSpPr txBox="1">
            <a:spLocks noChangeArrowheads="1"/>
          </p:cNvSpPr>
          <p:nvPr/>
        </p:nvSpPr>
        <p:spPr bwMode="auto">
          <a:xfrm>
            <a:off x="6753225" y="2520950"/>
            <a:ext cx="3524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b="1" dirty="0">
                <a:solidFill>
                  <a:srgbClr val="0000FF"/>
                </a:solidFill>
                <a:latin typeface="华文楷体" panose="02010600040101010101" pitchFamily="2" charset="-122"/>
                <a:ea typeface="华文楷体" panose="02010600040101010101" pitchFamily="2" charset="-122"/>
              </a:rPr>
              <a:t>6</a:t>
            </a:r>
            <a:r>
              <a:rPr lang="zh-CN" altLang="en-US" b="1" dirty="0">
                <a:solidFill>
                  <a:srgbClr val="0000FF"/>
                </a:solidFill>
                <a:latin typeface="华文楷体" panose="02010600040101010101" pitchFamily="2" charset="-122"/>
                <a:ea typeface="华文楷体" panose="02010600040101010101" pitchFamily="2" charset="-122"/>
              </a:rPr>
              <a:t>月</a:t>
            </a:r>
            <a:r>
              <a:rPr lang="en-US" altLang="zh-CN" b="1" dirty="0">
                <a:solidFill>
                  <a:srgbClr val="0000FF"/>
                </a:solidFill>
                <a:latin typeface="华文楷体" panose="02010600040101010101" pitchFamily="2" charset="-122"/>
                <a:ea typeface="华文楷体" panose="02010600040101010101" pitchFamily="2" charset="-122"/>
              </a:rPr>
              <a:t>5</a:t>
            </a:r>
            <a:r>
              <a:rPr lang="zh-CN" altLang="en-US" b="1" dirty="0" smtClean="0">
                <a:solidFill>
                  <a:srgbClr val="0000FF"/>
                </a:solidFill>
                <a:latin typeface="华文楷体" panose="02010600040101010101" pitchFamily="2" charset="-122"/>
                <a:ea typeface="华文楷体" panose="02010600040101010101" pitchFamily="2" charset="-122"/>
              </a:rPr>
              <a:t>日之后</a:t>
            </a:r>
            <a:endParaRPr lang="zh-CN" altLang="en-US" b="1" dirty="0">
              <a:solidFill>
                <a:srgbClr val="0000FF"/>
              </a:solidFill>
              <a:latin typeface="华文楷体" panose="02010600040101010101" pitchFamily="2" charset="-122"/>
              <a:ea typeface="华文楷体" panose="02010600040101010101" pitchFamily="2" charset="-122"/>
            </a:endParaRPr>
          </a:p>
        </p:txBody>
      </p:sp>
      <p:sp>
        <p:nvSpPr>
          <p:cNvPr id="11" name="Text Box 34">
            <a:hlinkClick r:id="rId2" action="ppaction://hlinksldjump"/>
          </p:cNvPr>
          <p:cNvSpPr txBox="1">
            <a:spLocks noChangeArrowheads="1"/>
          </p:cNvSpPr>
          <p:nvPr/>
        </p:nvSpPr>
        <p:spPr bwMode="auto">
          <a:xfrm>
            <a:off x="3714750" y="30861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1" dirty="0">
                <a:solidFill>
                  <a:srgbClr val="0000FF"/>
                </a:solidFill>
                <a:latin typeface="华文楷体" panose="02010600040101010101" pitchFamily="2" charset="-122"/>
                <a:ea typeface="华文楷体" panose="02010600040101010101" pitchFamily="2" charset="-122"/>
              </a:rPr>
              <a:t>北京</a:t>
            </a:r>
          </a:p>
        </p:txBody>
      </p:sp>
      <p:sp>
        <p:nvSpPr>
          <p:cNvPr id="12" name="Text Box 36"/>
          <p:cNvSpPr txBox="1">
            <a:spLocks noChangeArrowheads="1"/>
          </p:cNvSpPr>
          <p:nvPr/>
        </p:nvSpPr>
        <p:spPr bwMode="auto">
          <a:xfrm>
            <a:off x="3489325" y="3721100"/>
            <a:ext cx="3135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0000FF"/>
                </a:solidFill>
                <a:latin typeface="华文楷体" panose="02010600040101010101" pitchFamily="2" charset="-122"/>
                <a:ea typeface="华文楷体" panose="02010600040101010101" pitchFamily="2" charset="-122"/>
              </a:rPr>
              <a:t>青年学生</a:t>
            </a:r>
          </a:p>
        </p:txBody>
      </p:sp>
      <p:sp>
        <p:nvSpPr>
          <p:cNvPr id="13" name="Text Box 38">
            <a:hlinkClick r:id="rId3" action="ppaction://hlinksldjump"/>
          </p:cNvPr>
          <p:cNvSpPr txBox="1">
            <a:spLocks noChangeArrowheads="1"/>
          </p:cNvSpPr>
          <p:nvPr/>
        </p:nvSpPr>
        <p:spPr bwMode="auto">
          <a:xfrm>
            <a:off x="3640138" y="4416924"/>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dirty="0">
                <a:solidFill>
                  <a:srgbClr val="0000FF"/>
                </a:solidFill>
                <a:latin typeface="华文楷体" panose="02010600040101010101" pitchFamily="2" charset="-122"/>
                <a:ea typeface="华文楷体" panose="02010600040101010101" pitchFamily="2" charset="-122"/>
              </a:rPr>
              <a:t>外争主权，内惩国贼</a:t>
            </a:r>
          </a:p>
        </p:txBody>
      </p:sp>
      <p:sp>
        <p:nvSpPr>
          <p:cNvPr id="14" name="Text Box 39">
            <a:hlinkClick r:id="rId4" action="ppaction://hlinksldjump"/>
          </p:cNvPr>
          <p:cNvSpPr txBox="1">
            <a:spLocks noChangeArrowheads="1"/>
          </p:cNvSpPr>
          <p:nvPr/>
        </p:nvSpPr>
        <p:spPr bwMode="auto">
          <a:xfrm>
            <a:off x="3525838" y="5072063"/>
            <a:ext cx="266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1">
                <a:solidFill>
                  <a:srgbClr val="0000FF"/>
                </a:solidFill>
                <a:latin typeface="华文楷体" panose="02010600040101010101" pitchFamily="2" charset="-122"/>
                <a:ea typeface="华文楷体" panose="02010600040101010101" pitchFamily="2" charset="-122"/>
              </a:rPr>
              <a:t>罢课，游行</a:t>
            </a:r>
          </a:p>
        </p:txBody>
      </p:sp>
      <p:sp>
        <p:nvSpPr>
          <p:cNvPr id="15" name="Text Box 40">
            <a:hlinkClick r:id="rId5" action="ppaction://hlinksldjump"/>
          </p:cNvPr>
          <p:cNvSpPr txBox="1">
            <a:spLocks noChangeArrowheads="1"/>
          </p:cNvSpPr>
          <p:nvPr/>
        </p:nvSpPr>
        <p:spPr bwMode="auto">
          <a:xfrm>
            <a:off x="6678613" y="5028247"/>
            <a:ext cx="3673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1" dirty="0">
                <a:solidFill>
                  <a:srgbClr val="0000FF"/>
                </a:solidFill>
                <a:latin typeface="华文楷体" panose="02010600040101010101" pitchFamily="2" charset="-122"/>
                <a:ea typeface="华文楷体" panose="02010600040101010101" pitchFamily="2" charset="-122"/>
              </a:rPr>
              <a:t>罢课，罢工，罢市</a:t>
            </a:r>
          </a:p>
        </p:txBody>
      </p:sp>
      <p:grpSp>
        <p:nvGrpSpPr>
          <p:cNvPr id="16" name="Group 68"/>
          <p:cNvGrpSpPr>
            <a:grpSpLocks/>
          </p:cNvGrpSpPr>
          <p:nvPr/>
        </p:nvGrpSpPr>
        <p:grpSpPr bwMode="auto">
          <a:xfrm>
            <a:off x="7143750" y="723900"/>
            <a:ext cx="3124200" cy="1371600"/>
            <a:chOff x="3504" y="0"/>
            <a:chExt cx="1968" cy="864"/>
          </a:xfrm>
        </p:grpSpPr>
        <p:sp>
          <p:nvSpPr>
            <p:cNvPr id="17" name="Rectangle 54"/>
            <p:cNvSpPr>
              <a:spLocks noChangeArrowheads="1"/>
            </p:cNvSpPr>
            <p:nvPr/>
          </p:nvSpPr>
          <p:spPr bwMode="auto">
            <a:xfrm>
              <a:off x="3696" y="144"/>
              <a:ext cx="1776" cy="5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FFFF00"/>
                  </a:solidFill>
                  <a:latin typeface="华文楷体" panose="02010600040101010101" pitchFamily="2" charset="-122"/>
                  <a:ea typeface="华文楷体" panose="02010600040101010101" pitchFamily="2" charset="-122"/>
                </a:rPr>
                <a:t>标志着工人阶级登上政治舞台</a:t>
              </a:r>
            </a:p>
          </p:txBody>
        </p:sp>
        <p:sp>
          <p:nvSpPr>
            <p:cNvPr id="18" name="椭圆 10"/>
            <p:cNvSpPr>
              <a:spLocks noChangeArrowheads="1"/>
            </p:cNvSpPr>
            <p:nvPr/>
          </p:nvSpPr>
          <p:spPr bwMode="auto">
            <a:xfrm>
              <a:off x="3504" y="0"/>
              <a:ext cx="1968" cy="864"/>
            </a:xfrm>
            <a:prstGeom prst="ellipse">
              <a:avLst/>
            </a:prstGeom>
            <a:noFill/>
            <a:ln w="57150" algn="ctr">
              <a:solidFill>
                <a:srgbClr val="0000FF"/>
              </a:solidFill>
              <a:round/>
              <a:headEnd/>
              <a:tailEnd/>
            </a:ln>
          </p:spPr>
          <p:txBody>
            <a:bodyPr anchor="ctr"/>
            <a:lstStyle/>
            <a:p>
              <a:pPr algn="ctr" eaLnBrk="1" fontAlgn="auto" hangingPunct="1">
                <a:spcBef>
                  <a:spcPts val="0"/>
                </a:spcBef>
                <a:spcAft>
                  <a:spcPts val="0"/>
                </a:spcAft>
                <a:defRPr/>
              </a:pPr>
              <a:endParaRPr lang="zh-CN" altLang="en-US">
                <a:solidFill>
                  <a:schemeClr val="lt1"/>
                </a:solidFill>
                <a:latin typeface="+mn-lt"/>
                <a:ea typeface="+mn-ea"/>
              </a:endParaRPr>
            </a:p>
          </p:txBody>
        </p:sp>
      </p:grpSp>
      <p:pic>
        <p:nvPicPr>
          <p:cNvPr id="19"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1943100"/>
            <a:ext cx="711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00950" y="4152900"/>
            <a:ext cx="801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p:nvSpPr>
        <p:spPr bwMode="auto">
          <a:xfrm>
            <a:off x="2659374" y="5706296"/>
            <a:ext cx="5074925" cy="584775"/>
          </a:xfrm>
          <a:prstGeom prst="rect">
            <a:avLst/>
          </a:prstGeom>
          <a:solidFill>
            <a:schemeClr val="bg1"/>
          </a:solidFill>
          <a:ln w="57150">
            <a:solidFill>
              <a:srgbClr val="FFFF00"/>
            </a:solidFill>
            <a:miter lim="800000"/>
            <a:headEnd/>
            <a:tailEnd/>
          </a:ln>
          <a:effectLst/>
        </p:spPr>
        <p:txBody>
          <a:bodyPr wrap="square">
            <a:spAutoFit/>
          </a:bodyPr>
          <a:lstStyle/>
          <a:p>
            <a:pPr eaLnBrk="1" hangingPunct="1">
              <a:defRPr/>
            </a:pPr>
            <a:r>
              <a:rPr lang="zh-CN" altLang="en-US" sz="3200" b="1" dirty="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新旧</a:t>
            </a: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民主主义革命的</a:t>
            </a:r>
            <a:r>
              <a:rPr lang="zh-CN" altLang="en-US" sz="3200" b="1" dirty="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转折点</a:t>
            </a:r>
          </a:p>
        </p:txBody>
      </p:sp>
      <p:sp>
        <p:nvSpPr>
          <p:cNvPr id="22" name="Text Box 35"/>
          <p:cNvSpPr txBox="1">
            <a:spLocks noChangeArrowheads="1"/>
          </p:cNvSpPr>
          <p:nvPr/>
        </p:nvSpPr>
        <p:spPr bwMode="auto">
          <a:xfrm>
            <a:off x="7075488" y="3133726"/>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b="1" dirty="0">
                <a:solidFill>
                  <a:srgbClr val="0000FF"/>
                </a:solidFill>
                <a:latin typeface="华文楷体" panose="02010600040101010101" pitchFamily="2" charset="-122"/>
                <a:ea typeface="华文楷体" panose="02010600040101010101" pitchFamily="2" charset="-122"/>
              </a:rPr>
              <a:t>上海</a:t>
            </a:r>
          </a:p>
        </p:txBody>
      </p:sp>
      <p:sp>
        <p:nvSpPr>
          <p:cNvPr id="23" name="椭圆 22"/>
          <p:cNvSpPr>
            <a:spLocks noChangeArrowheads="1"/>
          </p:cNvSpPr>
          <p:nvPr/>
        </p:nvSpPr>
        <p:spPr bwMode="auto">
          <a:xfrm>
            <a:off x="6923088" y="3799714"/>
            <a:ext cx="2362200" cy="554038"/>
          </a:xfrm>
          <a:prstGeom prst="ellipse">
            <a:avLst/>
          </a:prstGeom>
          <a:noFill/>
          <a:ln w="57150" algn="ctr">
            <a:solidFill>
              <a:srgbClr val="FF0000"/>
            </a:solidFill>
            <a:round/>
            <a:headEnd/>
            <a:tailEnd/>
          </a:ln>
        </p:spPr>
        <p:txBody>
          <a:bodyPr anchor="ctr"/>
          <a:lstStyle/>
          <a:p>
            <a:pPr algn="ctr" eaLnBrk="1" fontAlgn="auto" hangingPunct="1">
              <a:spcBef>
                <a:spcPts val="0"/>
              </a:spcBef>
              <a:spcAft>
                <a:spcPts val="0"/>
              </a:spcAft>
              <a:defRPr/>
            </a:pPr>
            <a:endParaRPr lang="zh-CN" altLang="en-US">
              <a:solidFill>
                <a:schemeClr val="lt1"/>
              </a:solidFill>
              <a:latin typeface="+mn-lt"/>
              <a:ea typeface="+mn-ea"/>
            </a:endParaRPr>
          </a:p>
        </p:txBody>
      </p:sp>
      <p:sp>
        <p:nvSpPr>
          <p:cNvPr id="24" name="Text Box 37"/>
          <p:cNvSpPr txBox="1">
            <a:spLocks noChangeArrowheads="1"/>
          </p:cNvSpPr>
          <p:nvPr/>
        </p:nvSpPr>
        <p:spPr bwMode="auto">
          <a:xfrm>
            <a:off x="6969125" y="3674110"/>
            <a:ext cx="2532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dirty="0">
                <a:solidFill>
                  <a:srgbClr val="0000FF"/>
                </a:solidFill>
                <a:latin typeface="华文楷体" panose="02010600040101010101" pitchFamily="2" charset="-122"/>
                <a:ea typeface="华文楷体" panose="02010600040101010101" pitchFamily="2" charset="-122"/>
              </a:rPr>
              <a:t>无产阶级</a:t>
            </a:r>
          </a:p>
        </p:txBody>
      </p:sp>
    </p:spTree>
    <p:extLst>
      <p:ext uri="{BB962C8B-B14F-4D97-AF65-F5344CB8AC3E}">
        <p14:creationId xmlns:p14="http://schemas.microsoft.com/office/powerpoint/2010/main" val="41482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21" grpId="0" animBg="1"/>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96252" y="856648"/>
            <a:ext cx="1039529" cy="1077218"/>
          </a:xfrm>
          <a:prstGeom prst="rect">
            <a:avLst/>
          </a:prstGeom>
          <a:solidFill>
            <a:srgbClr val="FFFF00"/>
          </a:solidFill>
          <a:ln w="508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latin typeface="华文楷体" panose="02010600040101010101" pitchFamily="2" charset="-122"/>
                <a:ea typeface="华文楷体" panose="02010600040101010101" pitchFamily="2" charset="-122"/>
              </a:rPr>
              <a:t>思考探究</a:t>
            </a:r>
          </a:p>
        </p:txBody>
      </p:sp>
      <p:sp>
        <p:nvSpPr>
          <p:cNvPr id="3" name="Rectangle 3"/>
          <p:cNvSpPr>
            <a:spLocks noChangeArrowheads="1"/>
          </p:cNvSpPr>
          <p:nvPr/>
        </p:nvSpPr>
        <p:spPr bwMode="auto">
          <a:xfrm>
            <a:off x="96252" y="2143635"/>
            <a:ext cx="12118206" cy="26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中国参加巴黎和会并不只有山东一个目标，还要</a:t>
            </a:r>
            <a:r>
              <a:rPr lang="zh-CN" altLang="en-US" sz="2800" b="1" dirty="0" smtClean="0">
                <a:latin typeface="华文楷体" panose="02010600040101010101" pitchFamily="2" charset="-122"/>
                <a:ea typeface="华文楷体" panose="02010600040101010101" pitchFamily="2" charset="-122"/>
              </a:rPr>
              <a:t>取消德国</a:t>
            </a:r>
            <a:r>
              <a:rPr lang="zh-CN" altLang="en-US" sz="2800" b="1" dirty="0">
                <a:latin typeface="华文楷体" panose="02010600040101010101" pitchFamily="2" charset="-122"/>
                <a:ea typeface="华文楷体" panose="02010600040101010101" pitchFamily="2" charset="-122"/>
              </a:rPr>
              <a:t>自</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辛丑条约</a:t>
            </a:r>
            <a:r>
              <a:rPr lang="en-US" altLang="zh-CN" sz="2800" b="1" dirty="0" smtClean="0">
                <a:latin typeface="华文楷体" panose="02010600040101010101" pitchFamily="2" charset="-122"/>
                <a:ea typeface="华文楷体" panose="02010600040101010101" pitchFamily="2" charset="-122"/>
              </a:rPr>
              <a:t>》</a:t>
            </a:r>
          </a:p>
          <a:p>
            <a:pPr eaLnBrk="1" hangingPunct="1">
              <a:spcBef>
                <a:spcPct val="0"/>
              </a:spcBef>
              <a:buFontTx/>
              <a:buNone/>
            </a:pPr>
            <a:r>
              <a:rPr lang="zh-CN" altLang="en-US" sz="2800" b="1" dirty="0" smtClean="0">
                <a:latin typeface="华文楷体" panose="02010600040101010101" pitchFamily="2" charset="-122"/>
                <a:ea typeface="华文楷体" panose="02010600040101010101" pitchFamily="2" charset="-122"/>
              </a:rPr>
              <a:t>以来</a:t>
            </a:r>
            <a:r>
              <a:rPr lang="zh-CN" altLang="en-US" sz="2800" b="1" dirty="0">
                <a:latin typeface="华文楷体" panose="02010600040101010101" pitchFamily="2" charset="-122"/>
                <a:ea typeface="华文楷体" panose="02010600040101010101" pitchFamily="2" charset="-122"/>
              </a:rPr>
              <a:t>取得的在华特权，这个目标</a:t>
            </a:r>
            <a:r>
              <a:rPr lang="zh-CN" altLang="en-US" sz="2800" b="1" dirty="0" smtClean="0">
                <a:latin typeface="华文楷体" panose="02010600040101010101" pitchFamily="2" charset="-122"/>
                <a:ea typeface="华文楷体" panose="02010600040101010101" pitchFamily="2" charset="-122"/>
              </a:rPr>
              <a:t>已经实现</a:t>
            </a:r>
            <a:r>
              <a:rPr lang="zh-CN" altLang="en-US" sz="2800" b="1" dirty="0">
                <a:latin typeface="华文楷体" panose="02010600040101010101" pitchFamily="2" charset="-122"/>
                <a:ea typeface="华文楷体" panose="02010600040101010101" pitchFamily="2" charset="-122"/>
              </a:rPr>
              <a:t>并写入和约，包括废除德国在华</a:t>
            </a:r>
            <a:r>
              <a:rPr lang="zh-CN" altLang="en-US" sz="2800" b="1" dirty="0" smtClean="0">
                <a:latin typeface="华文楷体" panose="02010600040101010101" pitchFamily="2" charset="-122"/>
                <a:ea typeface="华文楷体" panose="02010600040101010101" pitchFamily="2" charset="-122"/>
              </a:rPr>
              <a:t>领</a:t>
            </a:r>
            <a:endParaRPr lang="en-US" altLang="zh-CN" sz="2800" b="1" dirty="0" smtClean="0">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smtClean="0">
                <a:latin typeface="华文楷体" panose="02010600040101010101" pitchFamily="2" charset="-122"/>
                <a:ea typeface="华文楷体" panose="02010600040101010101" pitchFamily="2" charset="-122"/>
              </a:rPr>
              <a:t>事</a:t>
            </a:r>
            <a:r>
              <a:rPr lang="zh-CN" altLang="en-US" sz="2800" b="1" dirty="0">
                <a:latin typeface="华文楷体" panose="02010600040101010101" pitchFamily="2" charset="-122"/>
                <a:ea typeface="华文楷体" panose="02010600040101010101" pitchFamily="2" charset="-122"/>
              </a:rPr>
              <a:t>裁判权，取消</a:t>
            </a:r>
            <a:r>
              <a:rPr lang="zh-CN" altLang="en-US" sz="2800" b="1" dirty="0" smtClean="0">
                <a:latin typeface="华文楷体" panose="02010600040101010101" pitchFamily="2" charset="-122"/>
                <a:ea typeface="华文楷体" panose="02010600040101010101" pitchFamily="2" charset="-122"/>
              </a:rPr>
              <a:t>向德国</a:t>
            </a:r>
            <a:r>
              <a:rPr lang="zh-CN" altLang="en-US" sz="2800" b="1" dirty="0">
                <a:latin typeface="华文楷体" panose="02010600040101010101" pitchFamily="2" charset="-122"/>
                <a:ea typeface="华文楷体" panose="02010600040101010101" pitchFamily="2" charset="-122"/>
              </a:rPr>
              <a:t>支付庚子赔款，德国归还天津、汉口、广州租界，放</a:t>
            </a:r>
          </a:p>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弃在华公产等。这些条款中国当然想签字。 但英法</a:t>
            </a:r>
            <a:r>
              <a:rPr lang="zh-CN" altLang="en-US" sz="2800" b="1" dirty="0" smtClean="0">
                <a:latin typeface="华文楷体" panose="02010600040101010101" pitchFamily="2" charset="-122"/>
                <a:ea typeface="华文楷体" panose="02010600040101010101" pitchFamily="2" charset="-122"/>
              </a:rPr>
              <a:t>坚持要</a:t>
            </a:r>
            <a:r>
              <a:rPr lang="zh-CN" altLang="en-US" sz="2800" b="1" dirty="0">
                <a:latin typeface="华文楷体" panose="02010600040101010101" pitchFamily="2" charset="-122"/>
                <a:ea typeface="华文楷体" panose="02010600040101010101" pitchFamily="2" charset="-122"/>
              </a:rPr>
              <a:t>签就都签，</a:t>
            </a:r>
            <a:r>
              <a:rPr lang="zh-CN" altLang="en-US" sz="2800" b="1" dirty="0" smtClean="0">
                <a:latin typeface="华文楷体" panose="02010600040101010101" pitchFamily="2" charset="-122"/>
                <a:ea typeface="华文楷体" panose="02010600040101010101" pitchFamily="2" charset="-122"/>
              </a:rPr>
              <a:t>山东</a:t>
            </a:r>
            <a:endParaRPr lang="en-US" altLang="zh-CN" sz="2800" b="1" dirty="0" smtClean="0">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smtClean="0">
                <a:latin typeface="华文楷体" panose="02010600040101010101" pitchFamily="2" charset="-122"/>
                <a:ea typeface="华文楷体" panose="02010600040101010101" pitchFamily="2" charset="-122"/>
              </a:rPr>
              <a:t>条款</a:t>
            </a:r>
            <a:r>
              <a:rPr lang="zh-CN" altLang="en-US" sz="2800" b="1" dirty="0">
                <a:latin typeface="华文楷体" panose="02010600040101010101" pitchFamily="2" charset="-122"/>
                <a:ea typeface="华文楷体" panose="02010600040101010101" pitchFamily="2" charset="-122"/>
              </a:rPr>
              <a:t>不能例外</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拒签，中国可能</a:t>
            </a:r>
            <a:r>
              <a:rPr lang="zh-CN" altLang="en-US" sz="2800" b="1" dirty="0" smtClean="0">
                <a:latin typeface="华文楷体" panose="02010600040101010101" pitchFamily="2" charset="-122"/>
                <a:ea typeface="华文楷体" panose="02010600040101010101" pitchFamily="2" charset="-122"/>
              </a:rPr>
              <a:t>丧失德国</a:t>
            </a:r>
            <a:r>
              <a:rPr lang="zh-CN" altLang="en-US" sz="2800" b="1" dirty="0">
                <a:latin typeface="华文楷体" panose="02010600040101010101" pitchFamily="2" charset="-122"/>
                <a:ea typeface="华文楷体" panose="02010600040101010101" pitchFamily="2" charset="-122"/>
              </a:rPr>
              <a:t>相关成果 </a:t>
            </a:r>
            <a:r>
              <a:rPr lang="zh-CN" altLang="en-US" sz="2800" b="1" dirty="0" smtClean="0">
                <a:latin typeface="华文楷体" panose="02010600040101010101" pitchFamily="2" charset="-122"/>
                <a:ea typeface="华文楷体" panose="02010600040101010101" pitchFamily="2" charset="-122"/>
              </a:rPr>
              <a:t>。</a:t>
            </a:r>
            <a:endParaRPr lang="en-US" altLang="zh-CN" sz="2800" b="1" dirty="0" smtClean="0">
              <a:latin typeface="华文楷体" panose="02010600040101010101" pitchFamily="2" charset="-122"/>
              <a:ea typeface="华文楷体" panose="02010600040101010101" pitchFamily="2" charset="-122"/>
            </a:endParaRPr>
          </a:p>
          <a:p>
            <a:pPr algn="ctr" eaLnBrk="1" hangingPunct="1">
              <a:spcBef>
                <a:spcPct val="0"/>
              </a:spcBef>
              <a:buFontTx/>
              <a:buNone/>
            </a:pPr>
            <a:r>
              <a:rPr lang="en-US" altLang="zh-CN" sz="2800" b="1" dirty="0" smtClean="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郑渝川</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巴黎和会中国外交真相</a:t>
            </a:r>
            <a:r>
              <a:rPr lang="en-US" altLang="zh-CN" sz="2800" b="1" dirty="0">
                <a:latin typeface="华文楷体" panose="02010600040101010101" pitchFamily="2" charset="-122"/>
                <a:ea typeface="华文楷体" panose="02010600040101010101" pitchFamily="2" charset="-122"/>
              </a:rPr>
              <a:t>》</a:t>
            </a:r>
          </a:p>
        </p:txBody>
      </p:sp>
      <p:sp>
        <p:nvSpPr>
          <p:cNvPr id="4" name="TextBox 4"/>
          <p:cNvSpPr txBox="1">
            <a:spLocks noChangeArrowheads="1"/>
          </p:cNvSpPr>
          <p:nvPr/>
        </p:nvSpPr>
        <p:spPr bwMode="auto">
          <a:xfrm>
            <a:off x="1284771" y="1018673"/>
            <a:ext cx="10689056" cy="523220"/>
          </a:xfrm>
          <a:prstGeom prst="rect">
            <a:avLst/>
          </a:prstGeom>
          <a:solidFill>
            <a:schemeClr val="bg1"/>
          </a:solidFill>
          <a:ln w="25400">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阅读材料 ，分组讨论，你选择哪种观点，并分析五四运动的影响。</a:t>
            </a:r>
          </a:p>
        </p:txBody>
      </p:sp>
      <p:sp>
        <p:nvSpPr>
          <p:cNvPr id="5" name="TextBox 4"/>
          <p:cNvSpPr txBox="1">
            <a:spLocks noChangeArrowheads="1"/>
          </p:cNvSpPr>
          <p:nvPr/>
        </p:nvSpPr>
        <p:spPr bwMode="auto">
          <a:xfrm>
            <a:off x="1454519" y="4928598"/>
            <a:ext cx="7737608" cy="971550"/>
          </a:xfrm>
          <a:prstGeom prst="rect">
            <a:avLst/>
          </a:prstGeom>
          <a:solidFill>
            <a:schemeClr val="bg1"/>
          </a:solidFill>
          <a:ln w="25400">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0000FF"/>
                </a:solidFill>
                <a:latin typeface="华文楷体" panose="02010600040101010101" pitchFamily="2" charset="-122"/>
                <a:ea typeface="华文楷体" panose="02010600040101010101" pitchFamily="2" charset="-122"/>
              </a:rPr>
              <a:t>观点</a:t>
            </a:r>
            <a:r>
              <a:rPr lang="en-US" altLang="zh-CN" sz="2800" b="1" dirty="0">
                <a:solidFill>
                  <a:srgbClr val="0000FF"/>
                </a:solidFill>
                <a:latin typeface="华文楷体" panose="02010600040101010101" pitchFamily="2" charset="-122"/>
                <a:ea typeface="华文楷体" panose="02010600040101010101" pitchFamily="2" charset="-122"/>
              </a:rPr>
              <a:t>1</a:t>
            </a:r>
            <a:r>
              <a:rPr lang="zh-CN" altLang="en-US" sz="2800" b="1" dirty="0">
                <a:solidFill>
                  <a:srgbClr val="0000FF"/>
                </a:solidFill>
                <a:latin typeface="华文楷体" panose="02010600040101010101" pitchFamily="2" charset="-122"/>
                <a:ea typeface="华文楷体" panose="02010600040101010101" pitchFamily="2" charset="-122"/>
              </a:rPr>
              <a:t>：接受和约，获取实际利益</a:t>
            </a:r>
          </a:p>
          <a:p>
            <a:pPr eaLnBrk="1" hangingPunct="1">
              <a:spcBef>
                <a:spcPct val="0"/>
              </a:spcBef>
              <a:buFontTx/>
              <a:buNone/>
            </a:pPr>
            <a:r>
              <a:rPr lang="zh-CN" altLang="en-US" sz="2800" b="1" dirty="0">
                <a:solidFill>
                  <a:srgbClr val="0000FF"/>
                </a:solidFill>
                <a:latin typeface="华文楷体" panose="02010600040101010101" pitchFamily="2" charset="-122"/>
                <a:ea typeface="华文楷体" panose="02010600040101010101" pitchFamily="2" charset="-122"/>
              </a:rPr>
              <a:t>观点</a:t>
            </a:r>
            <a:r>
              <a:rPr lang="en-US" altLang="zh-CN" sz="2800" b="1" dirty="0">
                <a:solidFill>
                  <a:srgbClr val="0000FF"/>
                </a:solidFill>
                <a:latin typeface="华文楷体" panose="02010600040101010101" pitchFamily="2" charset="-122"/>
                <a:ea typeface="华文楷体" panose="02010600040101010101" pitchFamily="2" charset="-122"/>
              </a:rPr>
              <a:t>2</a:t>
            </a:r>
            <a:r>
              <a:rPr lang="zh-CN" altLang="en-US" sz="2800" b="1" dirty="0">
                <a:solidFill>
                  <a:srgbClr val="0000FF"/>
                </a:solidFill>
                <a:latin typeface="华文楷体" panose="02010600040101010101" pitchFamily="2" charset="-122"/>
                <a:ea typeface="华文楷体" panose="02010600040101010101" pitchFamily="2" charset="-122"/>
              </a:rPr>
              <a:t>：拒绝和约，即使一无所获也要斗争到底</a:t>
            </a:r>
          </a:p>
        </p:txBody>
      </p:sp>
    </p:spTree>
    <p:extLst>
      <p:ext uri="{BB962C8B-B14F-4D97-AF65-F5344CB8AC3E}">
        <p14:creationId xmlns:p14="http://schemas.microsoft.com/office/powerpoint/2010/main" val="411393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4300" y="963796"/>
            <a:ext cx="1198345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这是真正激动人心的一页，这是真正伟大的历史转折点。</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在</a:t>
            </a:r>
            <a:r>
              <a:rPr lang="zh-CN" altLang="en-US" sz="2800" b="1" dirty="0" smtClean="0">
                <a:latin typeface="华文楷体" panose="02010600040101010101" pitchFamily="2" charset="-122"/>
                <a:ea typeface="华文楷体" panose="02010600040101010101" pitchFamily="2" charset="-122"/>
              </a:rPr>
              <a:t>群众运动</a:t>
            </a:r>
            <a:endParaRPr lang="en-US" altLang="zh-CN" sz="2800" b="1" dirty="0" smtClean="0">
              <a:latin typeface="华文楷体" panose="02010600040101010101" pitchFamily="2" charset="-122"/>
              <a:ea typeface="华文楷体" panose="02010600040101010101" pitchFamily="2" charset="-122"/>
            </a:endParaRPr>
          </a:p>
          <a:p>
            <a:pPr eaLnBrk="1" hangingPunct="1">
              <a:lnSpc>
                <a:spcPct val="120000"/>
              </a:lnSpc>
              <a:spcBef>
                <a:spcPct val="0"/>
              </a:spcBef>
              <a:buFontTx/>
              <a:buNone/>
            </a:pPr>
            <a:r>
              <a:rPr lang="zh-CN" altLang="en-US" sz="2800" b="1" dirty="0" smtClean="0">
                <a:latin typeface="华文楷体" panose="02010600040101010101" pitchFamily="2" charset="-122"/>
                <a:ea typeface="华文楷体" panose="02010600040101010101" pitchFamily="2" charset="-122"/>
              </a:rPr>
              <a:t>的冲击震荡下，整个中国从沉睡中复苏</a:t>
            </a:r>
            <a:r>
              <a:rPr lang="zh-CN" altLang="en-US" sz="2800" b="1" dirty="0">
                <a:latin typeface="华文楷体" panose="02010600040101010101" pitchFamily="2" charset="-122"/>
                <a:ea typeface="华文楷体" panose="02010600040101010101" pitchFamily="2" charset="-122"/>
              </a:rPr>
              <a:t>了，开始焕发出青春的活力</a:t>
            </a:r>
            <a:r>
              <a:rPr lang="en-US" altLang="zh-CN" sz="2800" b="1" dirty="0">
                <a:latin typeface="华文楷体" panose="02010600040101010101" pitchFamily="2" charset="-122"/>
                <a:ea typeface="华文楷体" panose="02010600040101010101" pitchFamily="2" charset="-122"/>
              </a:rPr>
              <a:t>…… </a:t>
            </a:r>
            <a:r>
              <a:rPr lang="zh-CN" altLang="en-US" sz="2800" b="1" dirty="0">
                <a:latin typeface="华文楷体" panose="02010600040101010101" pitchFamily="2" charset="-122"/>
                <a:ea typeface="华文楷体" panose="02010600040101010101" pitchFamily="2" charset="-122"/>
              </a:rPr>
              <a:t>从大城市直到偏僻乡镇。千百万人热血沸腾地为救亡图存而奔走呼号。人们不仅对祖国的命运充满忧患意识，并且勇敢探索未来</a:t>
            </a:r>
            <a:endParaRPr lang="en-US" altLang="zh-CN" sz="2800" b="1" dirty="0">
              <a:latin typeface="华文楷体" panose="02010600040101010101" pitchFamily="2" charset="-122"/>
              <a:ea typeface="华文楷体" panose="02010600040101010101" pitchFamily="2" charset="-122"/>
            </a:endParaRPr>
          </a:p>
          <a:p>
            <a:pPr algn="r" eaLnBrk="1" hangingPunct="1">
              <a:lnSpc>
                <a:spcPct val="120000"/>
              </a:lnSpc>
              <a:spcBef>
                <a:spcPct val="0"/>
              </a:spcBef>
              <a:buFontTx/>
              <a:buNone/>
            </a:pPr>
            <a:r>
              <a:rPr lang="zh-CN" altLang="en-US" sz="2800" b="1" dirty="0">
                <a:latin typeface="华文楷体" panose="02010600040101010101" pitchFamily="2" charset="-122"/>
                <a:ea typeface="华文楷体" panose="02010600040101010101" pitchFamily="2" charset="-122"/>
              </a:rPr>
              <a:t>       </a:t>
            </a:r>
            <a:r>
              <a:rPr lang="en-US" altLang="zh-CN" sz="2800" b="1" dirty="0" smtClean="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五四运动</a:t>
            </a:r>
            <a:r>
              <a:rPr lang="zh-CN" altLang="en-US" sz="2800" b="1" dirty="0">
                <a:latin typeface="华文楷体" panose="02010600040101010101" pitchFamily="2" charset="-122"/>
                <a:ea typeface="华文楷体" panose="02010600040101010101" pitchFamily="2" charset="-122"/>
              </a:rPr>
              <a:t>亲历者革命家吴玉章      </a:t>
            </a:r>
            <a:r>
              <a:rPr lang="zh-CN" altLang="en-US" sz="2800" b="1" dirty="0">
                <a:solidFill>
                  <a:schemeClr val="bg1"/>
                </a:solidFill>
                <a:latin typeface="宋体" panose="02010600030101010101" pitchFamily="2" charset="-122"/>
              </a:rPr>
              <a:t>                      </a:t>
            </a:r>
          </a:p>
        </p:txBody>
      </p:sp>
      <p:sp>
        <p:nvSpPr>
          <p:cNvPr id="3" name="Oval 12"/>
          <p:cNvSpPr>
            <a:spLocks noChangeArrowheads="1"/>
          </p:cNvSpPr>
          <p:nvPr/>
        </p:nvSpPr>
        <p:spPr bwMode="auto">
          <a:xfrm>
            <a:off x="2475247" y="1520947"/>
            <a:ext cx="8179919" cy="54250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4" name="Oval 12"/>
          <p:cNvSpPr>
            <a:spLocks noChangeArrowheads="1"/>
          </p:cNvSpPr>
          <p:nvPr/>
        </p:nvSpPr>
        <p:spPr bwMode="auto">
          <a:xfrm>
            <a:off x="3628724" y="2063455"/>
            <a:ext cx="7199697"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p>
        </p:txBody>
      </p:sp>
      <p:sp>
        <p:nvSpPr>
          <p:cNvPr id="6" name="Text Box 15"/>
          <p:cNvSpPr txBox="1">
            <a:spLocks noChangeArrowheads="1"/>
          </p:cNvSpPr>
          <p:nvPr/>
        </p:nvSpPr>
        <p:spPr bwMode="auto">
          <a:xfrm>
            <a:off x="154003" y="3455187"/>
            <a:ext cx="12077700" cy="553998"/>
          </a:xfrm>
          <a:prstGeom prst="rect">
            <a:avLst/>
          </a:prstGeom>
          <a:solidFill>
            <a:schemeClr val="bg1"/>
          </a:solidFill>
          <a:ln w="57150">
            <a:solidFill>
              <a:srgbClr val="FFFF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3000" b="1" dirty="0">
                <a:solidFill>
                  <a:srgbClr val="FF0000"/>
                </a:solidFill>
                <a:latin typeface="黑体" panose="02010609060101010101" pitchFamily="49" charset="-122"/>
                <a:ea typeface="黑体" panose="02010609060101010101" pitchFamily="49" charset="-122"/>
              </a:rPr>
              <a:t>促进民族意识的伟大觉醒</a:t>
            </a:r>
            <a:r>
              <a:rPr lang="zh-CN" altLang="en-US" sz="3000" b="1" dirty="0" smtClean="0">
                <a:solidFill>
                  <a:srgbClr val="FF0000"/>
                </a:solidFill>
                <a:latin typeface="黑体" panose="02010609060101010101" pitchFamily="49" charset="-122"/>
                <a:ea typeface="黑体" panose="02010609060101010101" pitchFamily="49" charset="-122"/>
              </a:rPr>
              <a:t>，挽救民族危亡，彰</a:t>
            </a:r>
            <a:r>
              <a:rPr lang="zh-CN" altLang="en-US" sz="3000" b="1" dirty="0">
                <a:solidFill>
                  <a:srgbClr val="FF0000"/>
                </a:solidFill>
                <a:latin typeface="黑体" panose="02010609060101010101" pitchFamily="49" charset="-122"/>
                <a:ea typeface="黑体" panose="02010609060101010101" pitchFamily="49" charset="-122"/>
              </a:rPr>
              <a:t>显了人民伟大的爱国情怀</a:t>
            </a:r>
          </a:p>
        </p:txBody>
      </p:sp>
      <p:sp>
        <p:nvSpPr>
          <p:cNvPr id="7" name="TextBox 10"/>
          <p:cNvSpPr txBox="1">
            <a:spLocks noChangeArrowheads="1"/>
          </p:cNvSpPr>
          <p:nvPr/>
        </p:nvSpPr>
        <p:spPr bwMode="auto">
          <a:xfrm>
            <a:off x="10554875" y="3501134"/>
            <a:ext cx="1645419" cy="543159"/>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b="1">
              <a:latin typeface="黑体" panose="02010609060101010101" pitchFamily="49" charset="-122"/>
              <a:ea typeface="黑体" panose="02010609060101010101" pitchFamily="49" charset="-122"/>
            </a:endParaRPr>
          </a:p>
        </p:txBody>
      </p:sp>
      <p:sp>
        <p:nvSpPr>
          <p:cNvPr id="8" name="Text Box 4"/>
          <p:cNvSpPr txBox="1">
            <a:spLocks noChangeArrowheads="1"/>
          </p:cNvSpPr>
          <p:nvPr/>
        </p:nvSpPr>
        <p:spPr bwMode="auto">
          <a:xfrm>
            <a:off x="483468" y="4225761"/>
            <a:ext cx="11418771" cy="1815882"/>
          </a:xfrm>
          <a:prstGeom prst="rect">
            <a:avLst/>
          </a:prstGeom>
          <a:solidFill>
            <a:srgbClr val="0000FF"/>
          </a:solidFill>
          <a:ln w="76200">
            <a:solidFill>
              <a:srgbClr val="FF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t" hangingPunct="1">
              <a:spcBef>
                <a:spcPct val="0"/>
              </a:spcBef>
              <a:buFontTx/>
              <a:buNone/>
            </a:pPr>
            <a:r>
              <a:rPr lang="en-US" altLang="zh-CN" sz="2800" b="1" dirty="0">
                <a:solidFill>
                  <a:srgbClr val="FFFF00"/>
                </a:solidFill>
                <a:latin typeface="华文楷体" panose="02010600040101010101" pitchFamily="2" charset="-122"/>
                <a:ea typeface="华文楷体" panose="02010600040101010101" pitchFamily="2" charset="-122"/>
              </a:rPr>
              <a:t>                  </a:t>
            </a:r>
            <a:r>
              <a:rPr lang="en-US" altLang="zh-CN" sz="2800" b="1" dirty="0" smtClean="0">
                <a:solidFill>
                  <a:srgbClr val="FFFF00"/>
                </a:solidFill>
                <a:latin typeface="华文楷体" panose="02010600040101010101" pitchFamily="2" charset="-122"/>
                <a:ea typeface="华文楷体" panose="02010600040101010101" pitchFamily="2" charset="-122"/>
              </a:rPr>
              <a:t>                                  </a:t>
            </a:r>
            <a:r>
              <a:rPr lang="zh-CN" altLang="en-US" sz="2800" b="1" dirty="0" smtClean="0">
                <a:solidFill>
                  <a:schemeClr val="bg1"/>
                </a:solidFill>
                <a:latin typeface="华文楷体" panose="02010600040101010101" pitchFamily="2" charset="-122"/>
                <a:ea typeface="华文楷体" panose="02010600040101010101" pitchFamily="2" charset="-122"/>
              </a:rPr>
              <a:t>陈独秀</a:t>
            </a:r>
            <a:r>
              <a:rPr lang="zh-CN" altLang="en-US" sz="2800" b="1" dirty="0">
                <a:solidFill>
                  <a:schemeClr val="bg1"/>
                </a:solidFill>
                <a:latin typeface="华文楷体" panose="02010600040101010101" pitchFamily="2" charset="-122"/>
                <a:ea typeface="华文楷体" panose="02010600040101010101" pitchFamily="2" charset="-122"/>
              </a:rPr>
              <a:t>年谱</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1919</a:t>
            </a:r>
            <a:r>
              <a:rPr lang="zh-CN" altLang="en-US" sz="2800" b="1" dirty="0">
                <a:solidFill>
                  <a:schemeClr val="bg1"/>
                </a:solidFill>
                <a:latin typeface="华文楷体" panose="02010600040101010101" pitchFamily="2" charset="-122"/>
                <a:ea typeface="华文楷体" panose="02010600040101010101" pitchFamily="2" charset="-122"/>
              </a:rPr>
              <a:t>年 </a:t>
            </a:r>
            <a:endParaRPr lang="en-US" altLang="zh-CN" sz="2800" b="1" dirty="0" smtClean="0">
              <a:solidFill>
                <a:schemeClr val="bg1"/>
              </a:solidFill>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a:t>
            </a:r>
            <a:r>
              <a:rPr lang="en-US" altLang="zh-CN" sz="2800" b="1" dirty="0" smtClean="0">
                <a:solidFill>
                  <a:schemeClr val="bg1"/>
                </a:solidFill>
                <a:latin typeface="华文楷体" panose="02010600040101010101" pitchFamily="2" charset="-122"/>
                <a:ea typeface="华文楷体" panose="02010600040101010101" pitchFamily="2" charset="-122"/>
              </a:rPr>
              <a:t>      6</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8</a:t>
            </a:r>
            <a:r>
              <a:rPr lang="zh-CN" altLang="en-US" sz="2800" b="1" dirty="0">
                <a:solidFill>
                  <a:schemeClr val="bg1"/>
                </a:solidFill>
                <a:latin typeface="华文楷体" panose="02010600040101010101" pitchFamily="2" charset="-122"/>
                <a:ea typeface="华文楷体" panose="02010600040101010101" pitchFamily="2" charset="-122"/>
              </a:rPr>
              <a:t>日，起草</a:t>
            </a:r>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北京市民宣言</a:t>
            </a:r>
            <a:r>
              <a:rPr lang="en-US" altLang="zh-CN" sz="2800" b="1" dirty="0">
                <a:solidFill>
                  <a:schemeClr val="bg1"/>
                </a:solidFill>
                <a:latin typeface="华文楷体" panose="02010600040101010101" pitchFamily="2" charset="-122"/>
                <a:ea typeface="华文楷体" panose="02010600040101010101" pitchFamily="2" charset="-122"/>
              </a:rPr>
              <a:t>》</a:t>
            </a:r>
            <a:r>
              <a:rPr lang="zh-CN" altLang="en-US" sz="2800" b="1" dirty="0">
                <a:solidFill>
                  <a:schemeClr val="bg1"/>
                </a:solidFill>
                <a:latin typeface="华文楷体" panose="02010600040101010101" pitchFamily="2" charset="-122"/>
                <a:ea typeface="华文楷体" panose="02010600040101010101" pitchFamily="2" charset="-122"/>
              </a:rPr>
              <a:t>。</a:t>
            </a:r>
          </a:p>
          <a:p>
            <a:pPr eaLnBrk="1" hangingPunct="1">
              <a:spcBef>
                <a:spcPct val="0"/>
              </a:spcBef>
              <a:buFontTx/>
              <a:buNone/>
            </a:pPr>
            <a:r>
              <a:rPr lang="en-US" altLang="zh-CN" sz="2800" b="1" dirty="0">
                <a:solidFill>
                  <a:schemeClr val="bg1"/>
                </a:solidFill>
                <a:latin typeface="华文楷体" panose="02010600040101010101" pitchFamily="2" charset="-122"/>
                <a:ea typeface="华文楷体" panose="02010600040101010101" pitchFamily="2" charset="-122"/>
              </a:rPr>
              <a:t>       6</a:t>
            </a:r>
            <a:r>
              <a:rPr lang="zh-CN" altLang="en-US" sz="2800" b="1" dirty="0">
                <a:solidFill>
                  <a:schemeClr val="bg1"/>
                </a:solidFill>
                <a:latin typeface="华文楷体" panose="02010600040101010101" pitchFamily="2" charset="-122"/>
                <a:ea typeface="华文楷体" panose="02010600040101010101" pitchFamily="2" charset="-122"/>
              </a:rPr>
              <a:t>月</a:t>
            </a:r>
            <a:r>
              <a:rPr lang="en-US" altLang="zh-CN" sz="2800" b="1" dirty="0">
                <a:solidFill>
                  <a:schemeClr val="bg1"/>
                </a:solidFill>
                <a:latin typeface="华文楷体" panose="02010600040101010101" pitchFamily="2" charset="-122"/>
                <a:ea typeface="华文楷体" panose="02010600040101010101" pitchFamily="2" charset="-122"/>
              </a:rPr>
              <a:t>11</a:t>
            </a:r>
            <a:r>
              <a:rPr lang="zh-CN" altLang="en-US" sz="2800" b="1" dirty="0">
                <a:solidFill>
                  <a:schemeClr val="bg1"/>
                </a:solidFill>
                <a:latin typeface="华文楷体" panose="02010600040101010101" pitchFamily="2" charset="-122"/>
                <a:ea typeface="华文楷体" panose="02010600040101010101" pitchFamily="2" charset="-122"/>
              </a:rPr>
              <a:t>日晚</a:t>
            </a:r>
            <a:r>
              <a:rPr lang="en-US" altLang="zh-CN" sz="2800" b="1" dirty="0">
                <a:solidFill>
                  <a:schemeClr val="bg1"/>
                </a:solidFill>
                <a:latin typeface="华文楷体" panose="02010600040101010101" pitchFamily="2" charset="-122"/>
                <a:ea typeface="华文楷体" panose="02010600040101010101" pitchFamily="2" charset="-122"/>
              </a:rPr>
              <a:t>10</a:t>
            </a:r>
            <a:r>
              <a:rPr lang="zh-CN" altLang="en-US" sz="2800" b="1" dirty="0">
                <a:solidFill>
                  <a:schemeClr val="bg1"/>
                </a:solidFill>
                <a:latin typeface="华文楷体" panose="02010600040101010101" pitchFamily="2" charset="-122"/>
                <a:ea typeface="华文楷体" panose="02010600040101010101" pitchFamily="2" charset="-122"/>
              </a:rPr>
              <a:t>时，当陈独秀散发传单时，</a:t>
            </a:r>
            <a:r>
              <a:rPr lang="zh-CN" altLang="en-US" sz="2800" b="1" dirty="0" smtClean="0">
                <a:solidFill>
                  <a:schemeClr val="bg1"/>
                </a:solidFill>
                <a:latin typeface="华文楷体" panose="02010600040101010101" pitchFamily="2" charset="-122"/>
                <a:ea typeface="华文楷体" panose="02010600040101010101" pitchFamily="2" charset="-122"/>
              </a:rPr>
              <a:t>立即被</a:t>
            </a:r>
            <a:r>
              <a:rPr lang="zh-CN" altLang="en-US" sz="2800" b="1" dirty="0">
                <a:solidFill>
                  <a:schemeClr val="bg1"/>
                </a:solidFill>
                <a:latin typeface="华文楷体" panose="02010600040101010101" pitchFamily="2" charset="-122"/>
                <a:ea typeface="华文楷体" panose="02010600040101010101" pitchFamily="2" charset="-122"/>
              </a:rPr>
              <a:t>拘捕，被关押了</a:t>
            </a:r>
            <a:r>
              <a:rPr lang="en-US" altLang="zh-CN" sz="2800" b="1" dirty="0">
                <a:solidFill>
                  <a:schemeClr val="bg1"/>
                </a:solidFill>
                <a:latin typeface="华文楷体" panose="02010600040101010101" pitchFamily="2" charset="-122"/>
                <a:ea typeface="华文楷体" panose="02010600040101010101" pitchFamily="2" charset="-122"/>
              </a:rPr>
              <a:t>98</a:t>
            </a:r>
            <a:r>
              <a:rPr lang="zh-CN" altLang="en-US" sz="2800" b="1" dirty="0">
                <a:solidFill>
                  <a:schemeClr val="bg1"/>
                </a:solidFill>
                <a:latin typeface="华文楷体" panose="02010600040101010101" pitchFamily="2" charset="-122"/>
                <a:ea typeface="华文楷体" panose="02010600040101010101" pitchFamily="2" charset="-122"/>
              </a:rPr>
              <a:t>天。</a:t>
            </a:r>
          </a:p>
        </p:txBody>
      </p:sp>
    </p:spTree>
    <p:extLst>
      <p:ext uri="{BB962C8B-B14F-4D97-AF65-F5344CB8AC3E}">
        <p14:creationId xmlns:p14="http://schemas.microsoft.com/office/powerpoint/2010/main" val="350122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1768642" y="5485193"/>
            <a:ext cx="8534400" cy="584775"/>
          </a:xfrm>
          <a:prstGeom prst="rect">
            <a:avLst/>
          </a:prstGeom>
          <a:solidFill>
            <a:schemeClr val="bg1"/>
          </a:solidFill>
          <a:ln w="57150">
            <a:solidFill>
              <a:srgbClr val="FFFF00"/>
            </a:solidFill>
            <a:miter lim="800000"/>
            <a:headEnd/>
            <a:tailEnd/>
          </a:ln>
          <a:effectLst/>
        </p:spPr>
        <p:txBody>
          <a:bodyPr>
            <a:spAutoFit/>
          </a:bodyPr>
          <a:lstStyle/>
          <a:p>
            <a:pPr eaLnBrk="1" hangingPunct="1">
              <a:defRPr/>
            </a:pP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是一次</a:t>
            </a:r>
            <a:r>
              <a:rPr lang="zh-CN" altLang="en-US" sz="3200" b="1" dirty="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彻底地不妥协</a:t>
            </a: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的</a:t>
            </a:r>
            <a:r>
              <a:rPr lang="zh-CN" altLang="en-US" sz="3200" b="1" dirty="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反帝反封建</a:t>
            </a: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的</a:t>
            </a:r>
            <a:r>
              <a:rPr lang="zh-CN" altLang="en-US" sz="3200" b="1" dirty="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爱国</a:t>
            </a:r>
            <a:r>
              <a:rPr lang="zh-CN" altLang="en-US" sz="3200" b="1" dirty="0">
                <a:solidFill>
                  <a:srgbClr val="000099"/>
                </a:solidFill>
                <a:effectLst>
                  <a:outerShdw blurRad="38100" dist="38100" dir="2700000" algn="tl">
                    <a:srgbClr val="C0C0C0"/>
                  </a:outerShdw>
                </a:effectLst>
                <a:latin typeface="华文楷体" panose="02010600040101010101" pitchFamily="2" charset="-122"/>
                <a:ea typeface="华文楷体" panose="02010600040101010101" pitchFamily="2" charset="-122"/>
              </a:rPr>
              <a:t>运动</a:t>
            </a:r>
          </a:p>
        </p:txBody>
      </p:sp>
      <p:sp>
        <p:nvSpPr>
          <p:cNvPr id="3" name="TextBox 10"/>
          <p:cNvSpPr txBox="1">
            <a:spLocks noChangeArrowheads="1"/>
          </p:cNvSpPr>
          <p:nvPr/>
        </p:nvSpPr>
        <p:spPr bwMode="auto">
          <a:xfrm>
            <a:off x="8378992" y="5485193"/>
            <a:ext cx="1627369" cy="630238"/>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b="1">
              <a:latin typeface="黑体" panose="02010609060101010101" pitchFamily="49" charset="-122"/>
              <a:ea typeface="黑体" panose="02010609060101010101" pitchFamily="49" charset="-122"/>
            </a:endParaRPr>
          </a:p>
        </p:txBody>
      </p:sp>
      <p:pic>
        <p:nvPicPr>
          <p:cNvPr id="4" name="Picture 10" descr="学生斗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42" y="892744"/>
            <a:ext cx="259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商人斗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242" y="892744"/>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工人阶级斗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842" y="892744"/>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p:nvSpPr>
        <p:spPr bwMode="auto">
          <a:xfrm>
            <a:off x="2225842" y="4397944"/>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学生斗争</a:t>
            </a:r>
          </a:p>
        </p:txBody>
      </p:sp>
      <p:sp>
        <p:nvSpPr>
          <p:cNvPr id="8" name="Text Box 16"/>
          <p:cNvSpPr txBox="1">
            <a:spLocks noChangeArrowheads="1"/>
          </p:cNvSpPr>
          <p:nvPr/>
        </p:nvSpPr>
        <p:spPr bwMode="auto">
          <a:xfrm>
            <a:off x="5045242" y="4397944"/>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商人斗争</a:t>
            </a:r>
          </a:p>
        </p:txBody>
      </p:sp>
      <p:sp>
        <p:nvSpPr>
          <p:cNvPr id="9" name="Text Box 17"/>
          <p:cNvSpPr txBox="1">
            <a:spLocks noChangeArrowheads="1"/>
          </p:cNvSpPr>
          <p:nvPr/>
        </p:nvSpPr>
        <p:spPr bwMode="auto">
          <a:xfrm>
            <a:off x="8378992" y="4309044"/>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工人斗争</a:t>
            </a:r>
          </a:p>
        </p:txBody>
      </p:sp>
      <p:sp>
        <p:nvSpPr>
          <p:cNvPr id="10" name="AutoShape 59"/>
          <p:cNvSpPr>
            <a:spLocks noChangeArrowheads="1"/>
          </p:cNvSpPr>
          <p:nvPr/>
        </p:nvSpPr>
        <p:spPr bwMode="auto">
          <a:xfrm>
            <a:off x="1882942" y="5007544"/>
            <a:ext cx="990600" cy="381000"/>
          </a:xfrm>
          <a:prstGeom prst="rightArrow">
            <a:avLst>
              <a:gd name="adj1" fmla="val 50000"/>
              <a:gd name="adj2" fmla="val 650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FF"/>
              </a:solidFill>
            </a:endParaRPr>
          </a:p>
        </p:txBody>
      </p:sp>
      <p:sp>
        <p:nvSpPr>
          <p:cNvPr id="11" name="Text Box 60"/>
          <p:cNvSpPr txBox="1">
            <a:spLocks noChangeArrowheads="1"/>
          </p:cNvSpPr>
          <p:nvPr/>
        </p:nvSpPr>
        <p:spPr bwMode="auto">
          <a:xfrm>
            <a:off x="3341341" y="4898473"/>
            <a:ext cx="723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0000FF"/>
                </a:solidFill>
                <a:latin typeface="华文楷体" panose="02010600040101010101" pitchFamily="2" charset="-122"/>
                <a:ea typeface="华文楷体" panose="02010600040101010101" pitchFamily="2" charset="-122"/>
              </a:rPr>
              <a:t>释放被捕学生</a:t>
            </a:r>
            <a:r>
              <a:rPr lang="zh-CN" altLang="en-US" sz="2800" b="1" dirty="0" smtClean="0">
                <a:solidFill>
                  <a:srgbClr val="0000FF"/>
                </a:solidFill>
                <a:latin typeface="华文楷体" panose="02010600040101010101" pitchFamily="2" charset="-122"/>
                <a:ea typeface="华文楷体" panose="02010600040101010101" pitchFamily="2" charset="-122"/>
              </a:rPr>
              <a:t>，拒绝</a:t>
            </a:r>
            <a:r>
              <a:rPr lang="zh-CN" altLang="en-US" sz="2800" b="1" dirty="0">
                <a:solidFill>
                  <a:srgbClr val="0000FF"/>
                </a:solidFill>
                <a:latin typeface="华文楷体" panose="02010600040101010101" pitchFamily="2" charset="-122"/>
                <a:ea typeface="华文楷体" panose="02010600040101010101" pitchFamily="2" charset="-122"/>
              </a:rPr>
              <a:t>签字</a:t>
            </a:r>
          </a:p>
        </p:txBody>
      </p:sp>
    </p:spTree>
    <p:extLst>
      <p:ext uri="{BB962C8B-B14F-4D97-AF65-F5344CB8AC3E}">
        <p14:creationId xmlns:p14="http://schemas.microsoft.com/office/powerpoint/2010/main" val="35473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2410</Words>
  <Application>Microsoft Office PowerPoint</Application>
  <PresentationFormat>宽屏</PresentationFormat>
  <Paragraphs>237</Paragraphs>
  <Slides>27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黑体</vt:lpstr>
      <vt:lpstr>华文楷体</vt:lpstr>
      <vt:lpstr>宋体</vt:lpstr>
      <vt:lpstr>微软雅黑</vt:lpstr>
      <vt:lpstr>Arial</vt:lpstr>
      <vt:lpstr>Calibri</vt:lpstr>
      <vt:lpstr>Times New Roman</vt:lpstr>
      <vt:lpstr>Office 主题</vt:lpstr>
      <vt:lpstr>五四运动与中国共产党的诞生                                     ——陈独秀时代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陈伟玲</dc:creator>
  <cp:lastModifiedBy>李 克军</cp:lastModifiedBy>
  <cp:revision>166</cp:revision>
  <dcterms:created xsi:type="dcterms:W3CDTF">2020-02-05T11:17:56Z</dcterms:created>
  <dcterms:modified xsi:type="dcterms:W3CDTF">2021-10-11T07:42:36Z</dcterms:modified>
</cp:coreProperties>
</file>